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73" r:id="rId2"/>
    <p:sldId id="265" r:id="rId3"/>
    <p:sldId id="266" r:id="rId4"/>
    <p:sldId id="271" r:id="rId5"/>
    <p:sldId id="268" r:id="rId6"/>
    <p:sldId id="269" r:id="rId7"/>
  </p:sldIdLst>
  <p:sldSz cx="7561263" cy="10693400"/>
  <p:notesSz cx="6858000" cy="9144000"/>
  <p:custDataLst>
    <p:tags r:id="rId9"/>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5931"/>
    <a:srgbClr val="501818"/>
    <a:srgbClr val="7E2626"/>
    <a:srgbClr val="607440"/>
    <a:srgbClr val="C4C909"/>
    <a:srgbClr val="CFD40A"/>
    <a:srgbClr val="423E26"/>
    <a:srgbClr val="CC6600"/>
    <a:srgbClr val="B2961E"/>
    <a:srgbClr val="D6A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12" autoAdjust="0"/>
    <p:restoredTop sz="86425" autoAdjust="0"/>
  </p:normalViewPr>
  <p:slideViewPr>
    <p:cSldViewPr snapToGrid="0">
      <p:cViewPr varScale="1">
        <p:scale>
          <a:sx n="75" d="100"/>
          <a:sy n="75" d="100"/>
        </p:scale>
        <p:origin x="-3276" y="-96"/>
      </p:cViewPr>
      <p:guideLst>
        <p:guide orient="horz" pos="3368"/>
        <p:guide pos="2382"/>
      </p:guideLst>
    </p:cSldViewPr>
  </p:slideViewPr>
  <p:outlineViewPr>
    <p:cViewPr>
      <p:scale>
        <a:sx n="66" d="100"/>
        <a:sy n="66" d="100"/>
      </p:scale>
      <p:origin x="0" y="0"/>
    </p:cViewPr>
  </p:outlineViewPr>
  <p:notesTextViewPr>
    <p:cViewPr>
      <p:scale>
        <a:sx n="100" d="100"/>
        <a:sy n="100" d="100"/>
      </p:scale>
      <p:origin x="0" y="0"/>
    </p:cViewPr>
  </p:notesTextViewPr>
  <p:sorterViewPr>
    <p:cViewPr>
      <p:scale>
        <a:sx n="150" d="100"/>
        <a:sy n="150" d="100"/>
      </p:scale>
      <p:origin x="0" y="0"/>
    </p:cViewPr>
  </p:sorterViewPr>
  <p:gridSpacing cx="180023" cy="180023"/>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D98BBB-930B-4111-8965-F9CF95FBC53F}" type="datetimeFigureOut">
              <a:rPr lang="fr-FR" smtClean="0"/>
              <a:t>10/01/2013</a:t>
            </a:fld>
            <a:endParaRPr lang="fr-FR"/>
          </a:p>
        </p:txBody>
      </p:sp>
      <p:sp>
        <p:nvSpPr>
          <p:cNvPr id="4" name="Espace réservé de l'image des diapositives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A4CCD4-CCB3-49F5-829B-2BDA86996F1F}" type="slidenum">
              <a:rPr lang="fr-FR" smtClean="0"/>
              <a:t>‹N°›</a:t>
            </a:fld>
            <a:endParaRPr lang="fr-FR"/>
          </a:p>
        </p:txBody>
      </p:sp>
    </p:spTree>
    <p:extLst>
      <p:ext uri="{BB962C8B-B14F-4D97-AF65-F5344CB8AC3E}">
        <p14:creationId xmlns:p14="http://schemas.microsoft.com/office/powerpoint/2010/main" val="1901532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16150" y="685800"/>
            <a:ext cx="24257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0A4CCD4-CCB3-49F5-829B-2BDA86996F1F}" type="slidenum">
              <a:rPr lang="fr-FR" smtClean="0"/>
              <a:t>1</a:t>
            </a:fld>
            <a:endParaRPr lang="fr-FR"/>
          </a:p>
        </p:txBody>
      </p:sp>
    </p:spTree>
    <p:extLst>
      <p:ext uri="{BB962C8B-B14F-4D97-AF65-F5344CB8AC3E}">
        <p14:creationId xmlns:p14="http://schemas.microsoft.com/office/powerpoint/2010/main" val="2683935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16150" y="685800"/>
            <a:ext cx="24257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0A4CCD4-CCB3-49F5-829B-2BDA86996F1F}" type="slidenum">
              <a:rPr lang="fr-FR" smtClean="0"/>
              <a:t>2</a:t>
            </a:fld>
            <a:endParaRPr lang="fr-FR"/>
          </a:p>
        </p:txBody>
      </p:sp>
    </p:spTree>
    <p:extLst>
      <p:ext uri="{BB962C8B-B14F-4D97-AF65-F5344CB8AC3E}">
        <p14:creationId xmlns:p14="http://schemas.microsoft.com/office/powerpoint/2010/main" val="2683935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16150" y="685800"/>
            <a:ext cx="24257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0A4CCD4-CCB3-49F5-829B-2BDA86996F1F}" type="slidenum">
              <a:rPr lang="fr-FR" smtClean="0"/>
              <a:t>3</a:t>
            </a:fld>
            <a:endParaRPr lang="fr-FR"/>
          </a:p>
        </p:txBody>
      </p:sp>
    </p:spTree>
    <p:extLst>
      <p:ext uri="{BB962C8B-B14F-4D97-AF65-F5344CB8AC3E}">
        <p14:creationId xmlns:p14="http://schemas.microsoft.com/office/powerpoint/2010/main" val="2683935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16150" y="685800"/>
            <a:ext cx="24257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0A4CCD4-CCB3-49F5-829B-2BDA86996F1F}" type="slidenum">
              <a:rPr lang="fr-FR" smtClean="0"/>
              <a:t>4</a:t>
            </a:fld>
            <a:endParaRPr lang="fr-FR"/>
          </a:p>
        </p:txBody>
      </p:sp>
    </p:spTree>
    <p:extLst>
      <p:ext uri="{BB962C8B-B14F-4D97-AF65-F5344CB8AC3E}">
        <p14:creationId xmlns:p14="http://schemas.microsoft.com/office/powerpoint/2010/main" val="2683935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16150" y="685800"/>
            <a:ext cx="24257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0A4CCD4-CCB3-49F5-829B-2BDA86996F1F}" type="slidenum">
              <a:rPr lang="fr-FR" smtClean="0"/>
              <a:t>5</a:t>
            </a:fld>
            <a:endParaRPr lang="fr-FR"/>
          </a:p>
        </p:txBody>
      </p:sp>
    </p:spTree>
    <p:extLst>
      <p:ext uri="{BB962C8B-B14F-4D97-AF65-F5344CB8AC3E}">
        <p14:creationId xmlns:p14="http://schemas.microsoft.com/office/powerpoint/2010/main" val="2683935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16150" y="685800"/>
            <a:ext cx="24257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0A4CCD4-CCB3-49F5-829B-2BDA86996F1F}" type="slidenum">
              <a:rPr lang="fr-FR" smtClean="0"/>
              <a:t>6</a:t>
            </a:fld>
            <a:endParaRPr lang="fr-FR"/>
          </a:p>
        </p:txBody>
      </p:sp>
    </p:spTree>
    <p:extLst>
      <p:ext uri="{BB962C8B-B14F-4D97-AF65-F5344CB8AC3E}">
        <p14:creationId xmlns:p14="http://schemas.microsoft.com/office/powerpoint/2010/main" val="2683935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67095" y="3321886"/>
            <a:ext cx="6427074" cy="2292150"/>
          </a:xfrm>
        </p:spPr>
        <p:txBody>
          <a:bodyPr/>
          <a:lstStyle/>
          <a:p>
            <a:r>
              <a:rPr lang="fr-FR" smtClean="0"/>
              <a:t>Modifiez le style du titre</a:t>
            </a:r>
            <a:endParaRPr lang="fr-BE"/>
          </a:p>
        </p:txBody>
      </p:sp>
      <p:sp>
        <p:nvSpPr>
          <p:cNvPr id="3" name="Sous-titre 2"/>
          <p:cNvSpPr>
            <a:spLocks noGrp="1"/>
          </p:cNvSpPr>
          <p:nvPr>
            <p:ph type="subTitle" idx="1"/>
          </p:nvPr>
        </p:nvSpPr>
        <p:spPr>
          <a:xfrm>
            <a:off x="1134190" y="6059593"/>
            <a:ext cx="5292884" cy="273275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10/01/2013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10/01/2013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5481916" y="428232"/>
            <a:ext cx="1701284" cy="912404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378063" y="428232"/>
            <a:ext cx="4977831" cy="912404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10/01/2013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10/01/2013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97287" y="6871500"/>
            <a:ext cx="6427074" cy="2123828"/>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597287" y="4532320"/>
            <a:ext cx="6427074" cy="233918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10/01/2013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378063" y="2495127"/>
            <a:ext cx="3339558" cy="7057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3843642" y="2495127"/>
            <a:ext cx="3339558" cy="7057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10/01/2013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378063" y="2393639"/>
            <a:ext cx="3340871" cy="9975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378063" y="3391194"/>
            <a:ext cx="3340871" cy="6161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3841017" y="2393639"/>
            <a:ext cx="3342183" cy="9975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3841017" y="3391194"/>
            <a:ext cx="3342183" cy="6161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10/01/2013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10/01/2013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10/01/2013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78064" y="425756"/>
            <a:ext cx="2487603" cy="1811937"/>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2956244" y="425756"/>
            <a:ext cx="4226956" cy="91265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378064" y="2237694"/>
            <a:ext cx="2487603" cy="73145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10/01/2013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82060" y="7485380"/>
            <a:ext cx="4536758" cy="883691"/>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482060" y="955475"/>
            <a:ext cx="4536758" cy="6416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BE"/>
          </a:p>
        </p:txBody>
      </p:sp>
      <p:sp>
        <p:nvSpPr>
          <p:cNvPr id="4" name="Espace réservé du texte 3"/>
          <p:cNvSpPr>
            <a:spLocks noGrp="1"/>
          </p:cNvSpPr>
          <p:nvPr>
            <p:ph type="body" sz="half" idx="2"/>
          </p:nvPr>
        </p:nvSpPr>
        <p:spPr>
          <a:xfrm>
            <a:off x="1482060" y="8369071"/>
            <a:ext cx="4536758" cy="12549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10/01/2013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78063" y="428232"/>
            <a:ext cx="6805137" cy="1782233"/>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378063" y="2495127"/>
            <a:ext cx="6805137" cy="705715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378063" y="9911198"/>
            <a:ext cx="1764295" cy="5693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10/01/2013</a:t>
            </a:fld>
            <a:endParaRPr lang="fr-BE"/>
          </a:p>
        </p:txBody>
      </p:sp>
      <p:sp>
        <p:nvSpPr>
          <p:cNvPr id="5" name="Espace réservé du pied de page 4"/>
          <p:cNvSpPr>
            <a:spLocks noGrp="1"/>
          </p:cNvSpPr>
          <p:nvPr>
            <p:ph type="ftr" sz="quarter" idx="3"/>
          </p:nvPr>
        </p:nvSpPr>
        <p:spPr>
          <a:xfrm>
            <a:off x="2583432" y="9911198"/>
            <a:ext cx="2394400" cy="5693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5418905" y="9911198"/>
            <a:ext cx="1764295" cy="5693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0.jpeg"/><Relationship Id="rId5" Type="http://schemas.openxmlformats.org/officeDocument/2006/relationships/image" Target="../media/image2.jpg"/><Relationship Id="rId10" Type="http://schemas.openxmlformats.org/officeDocument/2006/relationships/image" Target="../media/image9.jpeg"/><Relationship Id="rId4" Type="http://schemas.openxmlformats.org/officeDocument/2006/relationships/image" Target="../media/image5.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eg"/><Relationship Id="rId11" Type="http://schemas.microsoft.com/office/2007/relationships/hdphoto" Target="../media/hdphoto2.wdp"/><Relationship Id="rId5" Type="http://schemas.openxmlformats.org/officeDocument/2006/relationships/image" Target="../media/image11.jpeg"/><Relationship Id="rId10" Type="http://schemas.openxmlformats.org/officeDocument/2006/relationships/image" Target="../media/image15.jpeg"/><Relationship Id="rId4" Type="http://schemas.openxmlformats.org/officeDocument/2006/relationships/image" Target="../media/image2.jp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4.jpeg"/><Relationship Id="rId7"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eg"/><Relationship Id="rId10" Type="http://schemas.openxmlformats.org/officeDocument/2006/relationships/image" Target="../media/image20.jpg"/><Relationship Id="rId4" Type="http://schemas.openxmlformats.org/officeDocument/2006/relationships/image" Target="../media/image5.jpeg"/><Relationship Id="rId9"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2.jpeg"/><Relationship Id="rId18" Type="http://schemas.openxmlformats.org/officeDocument/2006/relationships/hyperlink" Target="mailto:cielerocherdesdoms@orange.fr" TargetMode="External"/><Relationship Id="rId3" Type="http://schemas.openxmlformats.org/officeDocument/2006/relationships/image" Target="../media/image24.jpeg"/><Relationship Id="rId7" Type="http://schemas.openxmlformats.org/officeDocument/2006/relationships/image" Target="../media/image27.jpeg"/><Relationship Id="rId12" Type="http://schemas.openxmlformats.org/officeDocument/2006/relationships/image" Target="../media/image31.jpeg"/><Relationship Id="rId17" Type="http://schemas.openxmlformats.org/officeDocument/2006/relationships/image" Target="../media/image36.jpeg"/><Relationship Id="rId2" Type="http://schemas.openxmlformats.org/officeDocument/2006/relationships/notesSlide" Target="../notesSlides/notesSlide6.xml"/><Relationship Id="rId16" Type="http://schemas.openxmlformats.org/officeDocument/2006/relationships/image" Target="../media/image35.jpeg"/><Relationship Id="rId1" Type="http://schemas.openxmlformats.org/officeDocument/2006/relationships/slideLayout" Target="../slideLayouts/slideLayout1.xml"/><Relationship Id="rId6" Type="http://schemas.openxmlformats.org/officeDocument/2006/relationships/image" Target="../media/image26.jpeg"/><Relationship Id="rId11" Type="http://schemas.microsoft.com/office/2007/relationships/hdphoto" Target="../media/hdphoto3.wdp"/><Relationship Id="rId5" Type="http://schemas.openxmlformats.org/officeDocument/2006/relationships/image" Target="../media/image25.jpeg"/><Relationship Id="rId15" Type="http://schemas.openxmlformats.org/officeDocument/2006/relationships/image" Target="../media/image34.jpeg"/><Relationship Id="rId10" Type="http://schemas.openxmlformats.org/officeDocument/2006/relationships/image" Target="../media/image30.jpeg"/><Relationship Id="rId19" Type="http://schemas.openxmlformats.org/officeDocument/2006/relationships/hyperlink" Target="http://www.lerocherdesdoms.org/" TargetMode="External"/><Relationship Id="rId4" Type="http://schemas.openxmlformats.org/officeDocument/2006/relationships/image" Target="../media/image2.jpg"/><Relationship Id="rId9" Type="http://schemas.openxmlformats.org/officeDocument/2006/relationships/image" Target="../media/image29.jpeg"/><Relationship Id="rId1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Ellipse 18"/>
          <p:cNvSpPr/>
          <p:nvPr/>
        </p:nvSpPr>
        <p:spPr>
          <a:xfrm rot="8960879">
            <a:off x="6501362" y="241226"/>
            <a:ext cx="714724" cy="536623"/>
          </a:xfrm>
          <a:custGeom>
            <a:avLst/>
            <a:gdLst>
              <a:gd name="connsiteX0" fmla="*/ 0 w 1198555"/>
              <a:gd name="connsiteY0" fmla="*/ 502113 h 1004225"/>
              <a:gd name="connsiteX1" fmla="*/ 599278 w 1198555"/>
              <a:gd name="connsiteY1" fmla="*/ 0 h 1004225"/>
              <a:gd name="connsiteX2" fmla="*/ 1198556 w 1198555"/>
              <a:gd name="connsiteY2" fmla="*/ 502113 h 1004225"/>
              <a:gd name="connsiteX3" fmla="*/ 599278 w 1198555"/>
              <a:gd name="connsiteY3" fmla="*/ 1004226 h 1004225"/>
              <a:gd name="connsiteX4" fmla="*/ 0 w 1198555"/>
              <a:gd name="connsiteY4" fmla="*/ 502113 h 1004225"/>
              <a:gd name="connsiteX0" fmla="*/ 32 w 1198588"/>
              <a:gd name="connsiteY0" fmla="*/ 438936 h 941049"/>
              <a:gd name="connsiteX1" fmla="*/ 579359 w 1198588"/>
              <a:gd name="connsiteY1" fmla="*/ 0 h 941049"/>
              <a:gd name="connsiteX2" fmla="*/ 1198588 w 1198588"/>
              <a:gd name="connsiteY2" fmla="*/ 438936 h 941049"/>
              <a:gd name="connsiteX3" fmla="*/ 599310 w 1198588"/>
              <a:gd name="connsiteY3" fmla="*/ 941049 h 941049"/>
              <a:gd name="connsiteX4" fmla="*/ 32 w 1198588"/>
              <a:gd name="connsiteY4" fmla="*/ 438936 h 941049"/>
              <a:gd name="connsiteX0" fmla="*/ 16 w 1198572"/>
              <a:gd name="connsiteY0" fmla="*/ 438936 h 887847"/>
              <a:gd name="connsiteX1" fmla="*/ 579343 w 1198572"/>
              <a:gd name="connsiteY1" fmla="*/ 0 h 887847"/>
              <a:gd name="connsiteX2" fmla="*/ 1198572 w 1198572"/>
              <a:gd name="connsiteY2" fmla="*/ 438936 h 887847"/>
              <a:gd name="connsiteX3" fmla="*/ 566043 w 1198572"/>
              <a:gd name="connsiteY3" fmla="*/ 887847 h 887847"/>
              <a:gd name="connsiteX4" fmla="*/ 16 w 1198572"/>
              <a:gd name="connsiteY4" fmla="*/ 438936 h 887847"/>
              <a:gd name="connsiteX0" fmla="*/ 10 w 1075538"/>
              <a:gd name="connsiteY0" fmla="*/ 439084 h 888316"/>
              <a:gd name="connsiteX1" fmla="*/ 579337 w 1075538"/>
              <a:gd name="connsiteY1" fmla="*/ 148 h 888316"/>
              <a:gd name="connsiteX2" fmla="*/ 1075538 w 1075538"/>
              <a:gd name="connsiteY2" fmla="*/ 485635 h 888316"/>
              <a:gd name="connsiteX3" fmla="*/ 566037 w 1075538"/>
              <a:gd name="connsiteY3" fmla="*/ 887995 h 888316"/>
              <a:gd name="connsiteX4" fmla="*/ 10 w 1075538"/>
              <a:gd name="connsiteY4" fmla="*/ 439084 h 888316"/>
              <a:gd name="connsiteX0" fmla="*/ 7 w 1218514"/>
              <a:gd name="connsiteY0" fmla="*/ 452310 h 888090"/>
              <a:gd name="connsiteX1" fmla="*/ 722313 w 1218514"/>
              <a:gd name="connsiteY1" fmla="*/ 74 h 888090"/>
              <a:gd name="connsiteX2" fmla="*/ 1218514 w 1218514"/>
              <a:gd name="connsiteY2" fmla="*/ 485561 h 888090"/>
              <a:gd name="connsiteX3" fmla="*/ 709013 w 1218514"/>
              <a:gd name="connsiteY3" fmla="*/ 887921 h 888090"/>
              <a:gd name="connsiteX4" fmla="*/ 7 w 1218514"/>
              <a:gd name="connsiteY4" fmla="*/ 452310 h 888090"/>
              <a:gd name="connsiteX0" fmla="*/ 9 w 1138714"/>
              <a:gd name="connsiteY0" fmla="*/ 445693 h 888193"/>
              <a:gd name="connsiteX1" fmla="*/ 642513 w 1138714"/>
              <a:gd name="connsiteY1" fmla="*/ 107 h 888193"/>
              <a:gd name="connsiteX2" fmla="*/ 1138714 w 1138714"/>
              <a:gd name="connsiteY2" fmla="*/ 485594 h 888193"/>
              <a:gd name="connsiteX3" fmla="*/ 629213 w 1138714"/>
              <a:gd name="connsiteY3" fmla="*/ 887954 h 888193"/>
              <a:gd name="connsiteX4" fmla="*/ 9 w 1138714"/>
              <a:gd name="connsiteY4" fmla="*/ 445693 h 888193"/>
              <a:gd name="connsiteX0" fmla="*/ 5 w 1138710"/>
              <a:gd name="connsiteY0" fmla="*/ 412453 h 854953"/>
              <a:gd name="connsiteX1" fmla="*/ 619233 w 1138710"/>
              <a:gd name="connsiteY1" fmla="*/ 118 h 854953"/>
              <a:gd name="connsiteX2" fmla="*/ 1138710 w 1138710"/>
              <a:gd name="connsiteY2" fmla="*/ 452354 h 854953"/>
              <a:gd name="connsiteX3" fmla="*/ 629209 w 1138710"/>
              <a:gd name="connsiteY3" fmla="*/ 854714 h 854953"/>
              <a:gd name="connsiteX4" fmla="*/ 5 w 1138710"/>
              <a:gd name="connsiteY4" fmla="*/ 412453 h 854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710" h="854953">
                <a:moveTo>
                  <a:pt x="5" y="412453"/>
                </a:moveTo>
                <a:cubicBezTo>
                  <a:pt x="-1658" y="270020"/>
                  <a:pt x="429449" y="-6532"/>
                  <a:pt x="619233" y="118"/>
                </a:cubicBezTo>
                <a:cubicBezTo>
                  <a:pt x="809017" y="6768"/>
                  <a:pt x="1138710" y="175045"/>
                  <a:pt x="1138710" y="452354"/>
                </a:cubicBezTo>
                <a:cubicBezTo>
                  <a:pt x="1138710" y="729663"/>
                  <a:pt x="818993" y="861364"/>
                  <a:pt x="629209" y="854714"/>
                </a:cubicBezTo>
                <a:cubicBezTo>
                  <a:pt x="439425" y="848064"/>
                  <a:pt x="1668" y="554886"/>
                  <a:pt x="5" y="412453"/>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Ellipse 18"/>
          <p:cNvSpPr/>
          <p:nvPr/>
        </p:nvSpPr>
        <p:spPr>
          <a:xfrm rot="8960879">
            <a:off x="6613592" y="8558319"/>
            <a:ext cx="502406" cy="377212"/>
          </a:xfrm>
          <a:custGeom>
            <a:avLst/>
            <a:gdLst>
              <a:gd name="connsiteX0" fmla="*/ 0 w 1198555"/>
              <a:gd name="connsiteY0" fmla="*/ 502113 h 1004225"/>
              <a:gd name="connsiteX1" fmla="*/ 599278 w 1198555"/>
              <a:gd name="connsiteY1" fmla="*/ 0 h 1004225"/>
              <a:gd name="connsiteX2" fmla="*/ 1198556 w 1198555"/>
              <a:gd name="connsiteY2" fmla="*/ 502113 h 1004225"/>
              <a:gd name="connsiteX3" fmla="*/ 599278 w 1198555"/>
              <a:gd name="connsiteY3" fmla="*/ 1004226 h 1004225"/>
              <a:gd name="connsiteX4" fmla="*/ 0 w 1198555"/>
              <a:gd name="connsiteY4" fmla="*/ 502113 h 1004225"/>
              <a:gd name="connsiteX0" fmla="*/ 32 w 1198588"/>
              <a:gd name="connsiteY0" fmla="*/ 438936 h 941049"/>
              <a:gd name="connsiteX1" fmla="*/ 579359 w 1198588"/>
              <a:gd name="connsiteY1" fmla="*/ 0 h 941049"/>
              <a:gd name="connsiteX2" fmla="*/ 1198588 w 1198588"/>
              <a:gd name="connsiteY2" fmla="*/ 438936 h 941049"/>
              <a:gd name="connsiteX3" fmla="*/ 599310 w 1198588"/>
              <a:gd name="connsiteY3" fmla="*/ 941049 h 941049"/>
              <a:gd name="connsiteX4" fmla="*/ 32 w 1198588"/>
              <a:gd name="connsiteY4" fmla="*/ 438936 h 941049"/>
              <a:gd name="connsiteX0" fmla="*/ 16 w 1198572"/>
              <a:gd name="connsiteY0" fmla="*/ 438936 h 887847"/>
              <a:gd name="connsiteX1" fmla="*/ 579343 w 1198572"/>
              <a:gd name="connsiteY1" fmla="*/ 0 h 887847"/>
              <a:gd name="connsiteX2" fmla="*/ 1198572 w 1198572"/>
              <a:gd name="connsiteY2" fmla="*/ 438936 h 887847"/>
              <a:gd name="connsiteX3" fmla="*/ 566043 w 1198572"/>
              <a:gd name="connsiteY3" fmla="*/ 887847 h 887847"/>
              <a:gd name="connsiteX4" fmla="*/ 16 w 1198572"/>
              <a:gd name="connsiteY4" fmla="*/ 438936 h 887847"/>
              <a:gd name="connsiteX0" fmla="*/ 10 w 1075538"/>
              <a:gd name="connsiteY0" fmla="*/ 439084 h 888316"/>
              <a:gd name="connsiteX1" fmla="*/ 579337 w 1075538"/>
              <a:gd name="connsiteY1" fmla="*/ 148 h 888316"/>
              <a:gd name="connsiteX2" fmla="*/ 1075538 w 1075538"/>
              <a:gd name="connsiteY2" fmla="*/ 485635 h 888316"/>
              <a:gd name="connsiteX3" fmla="*/ 566037 w 1075538"/>
              <a:gd name="connsiteY3" fmla="*/ 887995 h 888316"/>
              <a:gd name="connsiteX4" fmla="*/ 10 w 1075538"/>
              <a:gd name="connsiteY4" fmla="*/ 439084 h 888316"/>
              <a:gd name="connsiteX0" fmla="*/ 7 w 1218514"/>
              <a:gd name="connsiteY0" fmla="*/ 452310 h 888090"/>
              <a:gd name="connsiteX1" fmla="*/ 722313 w 1218514"/>
              <a:gd name="connsiteY1" fmla="*/ 74 h 888090"/>
              <a:gd name="connsiteX2" fmla="*/ 1218514 w 1218514"/>
              <a:gd name="connsiteY2" fmla="*/ 485561 h 888090"/>
              <a:gd name="connsiteX3" fmla="*/ 709013 w 1218514"/>
              <a:gd name="connsiteY3" fmla="*/ 887921 h 888090"/>
              <a:gd name="connsiteX4" fmla="*/ 7 w 1218514"/>
              <a:gd name="connsiteY4" fmla="*/ 452310 h 888090"/>
              <a:gd name="connsiteX0" fmla="*/ 9 w 1138714"/>
              <a:gd name="connsiteY0" fmla="*/ 445693 h 888193"/>
              <a:gd name="connsiteX1" fmla="*/ 642513 w 1138714"/>
              <a:gd name="connsiteY1" fmla="*/ 107 h 888193"/>
              <a:gd name="connsiteX2" fmla="*/ 1138714 w 1138714"/>
              <a:gd name="connsiteY2" fmla="*/ 485594 h 888193"/>
              <a:gd name="connsiteX3" fmla="*/ 629213 w 1138714"/>
              <a:gd name="connsiteY3" fmla="*/ 887954 h 888193"/>
              <a:gd name="connsiteX4" fmla="*/ 9 w 1138714"/>
              <a:gd name="connsiteY4" fmla="*/ 445693 h 888193"/>
              <a:gd name="connsiteX0" fmla="*/ 5 w 1138710"/>
              <a:gd name="connsiteY0" fmla="*/ 412453 h 854953"/>
              <a:gd name="connsiteX1" fmla="*/ 619233 w 1138710"/>
              <a:gd name="connsiteY1" fmla="*/ 118 h 854953"/>
              <a:gd name="connsiteX2" fmla="*/ 1138710 w 1138710"/>
              <a:gd name="connsiteY2" fmla="*/ 452354 h 854953"/>
              <a:gd name="connsiteX3" fmla="*/ 629209 w 1138710"/>
              <a:gd name="connsiteY3" fmla="*/ 854714 h 854953"/>
              <a:gd name="connsiteX4" fmla="*/ 5 w 1138710"/>
              <a:gd name="connsiteY4" fmla="*/ 412453 h 854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710" h="854953">
                <a:moveTo>
                  <a:pt x="5" y="412453"/>
                </a:moveTo>
                <a:cubicBezTo>
                  <a:pt x="-1658" y="270020"/>
                  <a:pt x="429449" y="-6532"/>
                  <a:pt x="619233" y="118"/>
                </a:cubicBezTo>
                <a:cubicBezTo>
                  <a:pt x="809017" y="6768"/>
                  <a:pt x="1138710" y="175045"/>
                  <a:pt x="1138710" y="452354"/>
                </a:cubicBezTo>
                <a:cubicBezTo>
                  <a:pt x="1138710" y="729663"/>
                  <a:pt x="818993" y="861364"/>
                  <a:pt x="629209" y="854714"/>
                </a:cubicBezTo>
                <a:cubicBezTo>
                  <a:pt x="439425" y="848064"/>
                  <a:pt x="1668" y="554886"/>
                  <a:pt x="5" y="412453"/>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Ellipse 18"/>
          <p:cNvSpPr/>
          <p:nvPr/>
        </p:nvSpPr>
        <p:spPr>
          <a:xfrm rot="8960879">
            <a:off x="6613593" y="7823479"/>
            <a:ext cx="502406" cy="377212"/>
          </a:xfrm>
          <a:custGeom>
            <a:avLst/>
            <a:gdLst>
              <a:gd name="connsiteX0" fmla="*/ 0 w 1198555"/>
              <a:gd name="connsiteY0" fmla="*/ 502113 h 1004225"/>
              <a:gd name="connsiteX1" fmla="*/ 599278 w 1198555"/>
              <a:gd name="connsiteY1" fmla="*/ 0 h 1004225"/>
              <a:gd name="connsiteX2" fmla="*/ 1198556 w 1198555"/>
              <a:gd name="connsiteY2" fmla="*/ 502113 h 1004225"/>
              <a:gd name="connsiteX3" fmla="*/ 599278 w 1198555"/>
              <a:gd name="connsiteY3" fmla="*/ 1004226 h 1004225"/>
              <a:gd name="connsiteX4" fmla="*/ 0 w 1198555"/>
              <a:gd name="connsiteY4" fmla="*/ 502113 h 1004225"/>
              <a:gd name="connsiteX0" fmla="*/ 32 w 1198588"/>
              <a:gd name="connsiteY0" fmla="*/ 438936 h 941049"/>
              <a:gd name="connsiteX1" fmla="*/ 579359 w 1198588"/>
              <a:gd name="connsiteY1" fmla="*/ 0 h 941049"/>
              <a:gd name="connsiteX2" fmla="*/ 1198588 w 1198588"/>
              <a:gd name="connsiteY2" fmla="*/ 438936 h 941049"/>
              <a:gd name="connsiteX3" fmla="*/ 599310 w 1198588"/>
              <a:gd name="connsiteY3" fmla="*/ 941049 h 941049"/>
              <a:gd name="connsiteX4" fmla="*/ 32 w 1198588"/>
              <a:gd name="connsiteY4" fmla="*/ 438936 h 941049"/>
              <a:gd name="connsiteX0" fmla="*/ 16 w 1198572"/>
              <a:gd name="connsiteY0" fmla="*/ 438936 h 887847"/>
              <a:gd name="connsiteX1" fmla="*/ 579343 w 1198572"/>
              <a:gd name="connsiteY1" fmla="*/ 0 h 887847"/>
              <a:gd name="connsiteX2" fmla="*/ 1198572 w 1198572"/>
              <a:gd name="connsiteY2" fmla="*/ 438936 h 887847"/>
              <a:gd name="connsiteX3" fmla="*/ 566043 w 1198572"/>
              <a:gd name="connsiteY3" fmla="*/ 887847 h 887847"/>
              <a:gd name="connsiteX4" fmla="*/ 16 w 1198572"/>
              <a:gd name="connsiteY4" fmla="*/ 438936 h 887847"/>
              <a:gd name="connsiteX0" fmla="*/ 10 w 1075538"/>
              <a:gd name="connsiteY0" fmla="*/ 439084 h 888316"/>
              <a:gd name="connsiteX1" fmla="*/ 579337 w 1075538"/>
              <a:gd name="connsiteY1" fmla="*/ 148 h 888316"/>
              <a:gd name="connsiteX2" fmla="*/ 1075538 w 1075538"/>
              <a:gd name="connsiteY2" fmla="*/ 485635 h 888316"/>
              <a:gd name="connsiteX3" fmla="*/ 566037 w 1075538"/>
              <a:gd name="connsiteY3" fmla="*/ 887995 h 888316"/>
              <a:gd name="connsiteX4" fmla="*/ 10 w 1075538"/>
              <a:gd name="connsiteY4" fmla="*/ 439084 h 888316"/>
              <a:gd name="connsiteX0" fmla="*/ 7 w 1218514"/>
              <a:gd name="connsiteY0" fmla="*/ 452310 h 888090"/>
              <a:gd name="connsiteX1" fmla="*/ 722313 w 1218514"/>
              <a:gd name="connsiteY1" fmla="*/ 74 h 888090"/>
              <a:gd name="connsiteX2" fmla="*/ 1218514 w 1218514"/>
              <a:gd name="connsiteY2" fmla="*/ 485561 h 888090"/>
              <a:gd name="connsiteX3" fmla="*/ 709013 w 1218514"/>
              <a:gd name="connsiteY3" fmla="*/ 887921 h 888090"/>
              <a:gd name="connsiteX4" fmla="*/ 7 w 1218514"/>
              <a:gd name="connsiteY4" fmla="*/ 452310 h 888090"/>
              <a:gd name="connsiteX0" fmla="*/ 9 w 1138714"/>
              <a:gd name="connsiteY0" fmla="*/ 445693 h 888193"/>
              <a:gd name="connsiteX1" fmla="*/ 642513 w 1138714"/>
              <a:gd name="connsiteY1" fmla="*/ 107 h 888193"/>
              <a:gd name="connsiteX2" fmla="*/ 1138714 w 1138714"/>
              <a:gd name="connsiteY2" fmla="*/ 485594 h 888193"/>
              <a:gd name="connsiteX3" fmla="*/ 629213 w 1138714"/>
              <a:gd name="connsiteY3" fmla="*/ 887954 h 888193"/>
              <a:gd name="connsiteX4" fmla="*/ 9 w 1138714"/>
              <a:gd name="connsiteY4" fmla="*/ 445693 h 888193"/>
              <a:gd name="connsiteX0" fmla="*/ 5 w 1138710"/>
              <a:gd name="connsiteY0" fmla="*/ 412453 h 854953"/>
              <a:gd name="connsiteX1" fmla="*/ 619233 w 1138710"/>
              <a:gd name="connsiteY1" fmla="*/ 118 h 854953"/>
              <a:gd name="connsiteX2" fmla="*/ 1138710 w 1138710"/>
              <a:gd name="connsiteY2" fmla="*/ 452354 h 854953"/>
              <a:gd name="connsiteX3" fmla="*/ 629209 w 1138710"/>
              <a:gd name="connsiteY3" fmla="*/ 854714 h 854953"/>
              <a:gd name="connsiteX4" fmla="*/ 5 w 1138710"/>
              <a:gd name="connsiteY4" fmla="*/ 412453 h 854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710" h="854953">
                <a:moveTo>
                  <a:pt x="5" y="412453"/>
                </a:moveTo>
                <a:cubicBezTo>
                  <a:pt x="-1658" y="270020"/>
                  <a:pt x="429449" y="-6532"/>
                  <a:pt x="619233" y="118"/>
                </a:cubicBezTo>
                <a:cubicBezTo>
                  <a:pt x="809017" y="6768"/>
                  <a:pt x="1138710" y="175045"/>
                  <a:pt x="1138710" y="452354"/>
                </a:cubicBezTo>
                <a:cubicBezTo>
                  <a:pt x="1138710" y="729663"/>
                  <a:pt x="818993" y="861364"/>
                  <a:pt x="629209" y="854714"/>
                </a:cubicBezTo>
                <a:cubicBezTo>
                  <a:pt x="439425" y="848064"/>
                  <a:pt x="1668" y="554886"/>
                  <a:pt x="5" y="412453"/>
                </a:cubicBezTo>
                <a:close/>
              </a:path>
            </a:pathLst>
          </a:custGeom>
          <a:solidFill>
            <a:srgbClr val="C4C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Ellipse 18"/>
          <p:cNvSpPr/>
          <p:nvPr/>
        </p:nvSpPr>
        <p:spPr>
          <a:xfrm rot="8960879">
            <a:off x="6613593" y="7162450"/>
            <a:ext cx="502406" cy="377212"/>
          </a:xfrm>
          <a:custGeom>
            <a:avLst/>
            <a:gdLst>
              <a:gd name="connsiteX0" fmla="*/ 0 w 1198555"/>
              <a:gd name="connsiteY0" fmla="*/ 502113 h 1004225"/>
              <a:gd name="connsiteX1" fmla="*/ 599278 w 1198555"/>
              <a:gd name="connsiteY1" fmla="*/ 0 h 1004225"/>
              <a:gd name="connsiteX2" fmla="*/ 1198556 w 1198555"/>
              <a:gd name="connsiteY2" fmla="*/ 502113 h 1004225"/>
              <a:gd name="connsiteX3" fmla="*/ 599278 w 1198555"/>
              <a:gd name="connsiteY3" fmla="*/ 1004226 h 1004225"/>
              <a:gd name="connsiteX4" fmla="*/ 0 w 1198555"/>
              <a:gd name="connsiteY4" fmla="*/ 502113 h 1004225"/>
              <a:gd name="connsiteX0" fmla="*/ 32 w 1198588"/>
              <a:gd name="connsiteY0" fmla="*/ 438936 h 941049"/>
              <a:gd name="connsiteX1" fmla="*/ 579359 w 1198588"/>
              <a:gd name="connsiteY1" fmla="*/ 0 h 941049"/>
              <a:gd name="connsiteX2" fmla="*/ 1198588 w 1198588"/>
              <a:gd name="connsiteY2" fmla="*/ 438936 h 941049"/>
              <a:gd name="connsiteX3" fmla="*/ 599310 w 1198588"/>
              <a:gd name="connsiteY3" fmla="*/ 941049 h 941049"/>
              <a:gd name="connsiteX4" fmla="*/ 32 w 1198588"/>
              <a:gd name="connsiteY4" fmla="*/ 438936 h 941049"/>
              <a:gd name="connsiteX0" fmla="*/ 16 w 1198572"/>
              <a:gd name="connsiteY0" fmla="*/ 438936 h 887847"/>
              <a:gd name="connsiteX1" fmla="*/ 579343 w 1198572"/>
              <a:gd name="connsiteY1" fmla="*/ 0 h 887847"/>
              <a:gd name="connsiteX2" fmla="*/ 1198572 w 1198572"/>
              <a:gd name="connsiteY2" fmla="*/ 438936 h 887847"/>
              <a:gd name="connsiteX3" fmla="*/ 566043 w 1198572"/>
              <a:gd name="connsiteY3" fmla="*/ 887847 h 887847"/>
              <a:gd name="connsiteX4" fmla="*/ 16 w 1198572"/>
              <a:gd name="connsiteY4" fmla="*/ 438936 h 887847"/>
              <a:gd name="connsiteX0" fmla="*/ 10 w 1075538"/>
              <a:gd name="connsiteY0" fmla="*/ 439084 h 888316"/>
              <a:gd name="connsiteX1" fmla="*/ 579337 w 1075538"/>
              <a:gd name="connsiteY1" fmla="*/ 148 h 888316"/>
              <a:gd name="connsiteX2" fmla="*/ 1075538 w 1075538"/>
              <a:gd name="connsiteY2" fmla="*/ 485635 h 888316"/>
              <a:gd name="connsiteX3" fmla="*/ 566037 w 1075538"/>
              <a:gd name="connsiteY3" fmla="*/ 887995 h 888316"/>
              <a:gd name="connsiteX4" fmla="*/ 10 w 1075538"/>
              <a:gd name="connsiteY4" fmla="*/ 439084 h 888316"/>
              <a:gd name="connsiteX0" fmla="*/ 7 w 1218514"/>
              <a:gd name="connsiteY0" fmla="*/ 452310 h 888090"/>
              <a:gd name="connsiteX1" fmla="*/ 722313 w 1218514"/>
              <a:gd name="connsiteY1" fmla="*/ 74 h 888090"/>
              <a:gd name="connsiteX2" fmla="*/ 1218514 w 1218514"/>
              <a:gd name="connsiteY2" fmla="*/ 485561 h 888090"/>
              <a:gd name="connsiteX3" fmla="*/ 709013 w 1218514"/>
              <a:gd name="connsiteY3" fmla="*/ 887921 h 888090"/>
              <a:gd name="connsiteX4" fmla="*/ 7 w 1218514"/>
              <a:gd name="connsiteY4" fmla="*/ 452310 h 888090"/>
              <a:gd name="connsiteX0" fmla="*/ 9 w 1138714"/>
              <a:gd name="connsiteY0" fmla="*/ 445693 h 888193"/>
              <a:gd name="connsiteX1" fmla="*/ 642513 w 1138714"/>
              <a:gd name="connsiteY1" fmla="*/ 107 h 888193"/>
              <a:gd name="connsiteX2" fmla="*/ 1138714 w 1138714"/>
              <a:gd name="connsiteY2" fmla="*/ 485594 h 888193"/>
              <a:gd name="connsiteX3" fmla="*/ 629213 w 1138714"/>
              <a:gd name="connsiteY3" fmla="*/ 887954 h 888193"/>
              <a:gd name="connsiteX4" fmla="*/ 9 w 1138714"/>
              <a:gd name="connsiteY4" fmla="*/ 445693 h 888193"/>
              <a:gd name="connsiteX0" fmla="*/ 5 w 1138710"/>
              <a:gd name="connsiteY0" fmla="*/ 412453 h 854953"/>
              <a:gd name="connsiteX1" fmla="*/ 619233 w 1138710"/>
              <a:gd name="connsiteY1" fmla="*/ 118 h 854953"/>
              <a:gd name="connsiteX2" fmla="*/ 1138710 w 1138710"/>
              <a:gd name="connsiteY2" fmla="*/ 452354 h 854953"/>
              <a:gd name="connsiteX3" fmla="*/ 629209 w 1138710"/>
              <a:gd name="connsiteY3" fmla="*/ 854714 h 854953"/>
              <a:gd name="connsiteX4" fmla="*/ 5 w 1138710"/>
              <a:gd name="connsiteY4" fmla="*/ 412453 h 854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710" h="854953">
                <a:moveTo>
                  <a:pt x="5" y="412453"/>
                </a:moveTo>
                <a:cubicBezTo>
                  <a:pt x="-1658" y="270020"/>
                  <a:pt x="429449" y="-6532"/>
                  <a:pt x="619233" y="118"/>
                </a:cubicBezTo>
                <a:cubicBezTo>
                  <a:pt x="809017" y="6768"/>
                  <a:pt x="1138710" y="175045"/>
                  <a:pt x="1138710" y="452354"/>
                </a:cubicBezTo>
                <a:cubicBezTo>
                  <a:pt x="1138710" y="729663"/>
                  <a:pt x="818993" y="861364"/>
                  <a:pt x="629209" y="854714"/>
                </a:cubicBezTo>
                <a:cubicBezTo>
                  <a:pt x="439425" y="848064"/>
                  <a:pt x="1668" y="554886"/>
                  <a:pt x="5" y="412453"/>
                </a:cubicBezTo>
                <a:close/>
              </a:path>
            </a:pathLst>
          </a:custGeom>
          <a:solidFill>
            <a:srgbClr val="42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Ellipse 18"/>
          <p:cNvSpPr/>
          <p:nvPr/>
        </p:nvSpPr>
        <p:spPr>
          <a:xfrm rot="8960879">
            <a:off x="6613596" y="5528979"/>
            <a:ext cx="502406" cy="377212"/>
          </a:xfrm>
          <a:custGeom>
            <a:avLst/>
            <a:gdLst>
              <a:gd name="connsiteX0" fmla="*/ 0 w 1198555"/>
              <a:gd name="connsiteY0" fmla="*/ 502113 h 1004225"/>
              <a:gd name="connsiteX1" fmla="*/ 599278 w 1198555"/>
              <a:gd name="connsiteY1" fmla="*/ 0 h 1004225"/>
              <a:gd name="connsiteX2" fmla="*/ 1198556 w 1198555"/>
              <a:gd name="connsiteY2" fmla="*/ 502113 h 1004225"/>
              <a:gd name="connsiteX3" fmla="*/ 599278 w 1198555"/>
              <a:gd name="connsiteY3" fmla="*/ 1004226 h 1004225"/>
              <a:gd name="connsiteX4" fmla="*/ 0 w 1198555"/>
              <a:gd name="connsiteY4" fmla="*/ 502113 h 1004225"/>
              <a:gd name="connsiteX0" fmla="*/ 32 w 1198588"/>
              <a:gd name="connsiteY0" fmla="*/ 438936 h 941049"/>
              <a:gd name="connsiteX1" fmla="*/ 579359 w 1198588"/>
              <a:gd name="connsiteY1" fmla="*/ 0 h 941049"/>
              <a:gd name="connsiteX2" fmla="*/ 1198588 w 1198588"/>
              <a:gd name="connsiteY2" fmla="*/ 438936 h 941049"/>
              <a:gd name="connsiteX3" fmla="*/ 599310 w 1198588"/>
              <a:gd name="connsiteY3" fmla="*/ 941049 h 941049"/>
              <a:gd name="connsiteX4" fmla="*/ 32 w 1198588"/>
              <a:gd name="connsiteY4" fmla="*/ 438936 h 941049"/>
              <a:gd name="connsiteX0" fmla="*/ 16 w 1198572"/>
              <a:gd name="connsiteY0" fmla="*/ 438936 h 887847"/>
              <a:gd name="connsiteX1" fmla="*/ 579343 w 1198572"/>
              <a:gd name="connsiteY1" fmla="*/ 0 h 887847"/>
              <a:gd name="connsiteX2" fmla="*/ 1198572 w 1198572"/>
              <a:gd name="connsiteY2" fmla="*/ 438936 h 887847"/>
              <a:gd name="connsiteX3" fmla="*/ 566043 w 1198572"/>
              <a:gd name="connsiteY3" fmla="*/ 887847 h 887847"/>
              <a:gd name="connsiteX4" fmla="*/ 16 w 1198572"/>
              <a:gd name="connsiteY4" fmla="*/ 438936 h 887847"/>
              <a:gd name="connsiteX0" fmla="*/ 10 w 1075538"/>
              <a:gd name="connsiteY0" fmla="*/ 439084 h 888316"/>
              <a:gd name="connsiteX1" fmla="*/ 579337 w 1075538"/>
              <a:gd name="connsiteY1" fmla="*/ 148 h 888316"/>
              <a:gd name="connsiteX2" fmla="*/ 1075538 w 1075538"/>
              <a:gd name="connsiteY2" fmla="*/ 485635 h 888316"/>
              <a:gd name="connsiteX3" fmla="*/ 566037 w 1075538"/>
              <a:gd name="connsiteY3" fmla="*/ 887995 h 888316"/>
              <a:gd name="connsiteX4" fmla="*/ 10 w 1075538"/>
              <a:gd name="connsiteY4" fmla="*/ 439084 h 888316"/>
              <a:gd name="connsiteX0" fmla="*/ 7 w 1218514"/>
              <a:gd name="connsiteY0" fmla="*/ 452310 h 888090"/>
              <a:gd name="connsiteX1" fmla="*/ 722313 w 1218514"/>
              <a:gd name="connsiteY1" fmla="*/ 74 h 888090"/>
              <a:gd name="connsiteX2" fmla="*/ 1218514 w 1218514"/>
              <a:gd name="connsiteY2" fmla="*/ 485561 h 888090"/>
              <a:gd name="connsiteX3" fmla="*/ 709013 w 1218514"/>
              <a:gd name="connsiteY3" fmla="*/ 887921 h 888090"/>
              <a:gd name="connsiteX4" fmla="*/ 7 w 1218514"/>
              <a:gd name="connsiteY4" fmla="*/ 452310 h 888090"/>
              <a:gd name="connsiteX0" fmla="*/ 9 w 1138714"/>
              <a:gd name="connsiteY0" fmla="*/ 445693 h 888193"/>
              <a:gd name="connsiteX1" fmla="*/ 642513 w 1138714"/>
              <a:gd name="connsiteY1" fmla="*/ 107 h 888193"/>
              <a:gd name="connsiteX2" fmla="*/ 1138714 w 1138714"/>
              <a:gd name="connsiteY2" fmla="*/ 485594 h 888193"/>
              <a:gd name="connsiteX3" fmla="*/ 629213 w 1138714"/>
              <a:gd name="connsiteY3" fmla="*/ 887954 h 888193"/>
              <a:gd name="connsiteX4" fmla="*/ 9 w 1138714"/>
              <a:gd name="connsiteY4" fmla="*/ 445693 h 888193"/>
              <a:gd name="connsiteX0" fmla="*/ 5 w 1138710"/>
              <a:gd name="connsiteY0" fmla="*/ 412453 h 854953"/>
              <a:gd name="connsiteX1" fmla="*/ 619233 w 1138710"/>
              <a:gd name="connsiteY1" fmla="*/ 118 h 854953"/>
              <a:gd name="connsiteX2" fmla="*/ 1138710 w 1138710"/>
              <a:gd name="connsiteY2" fmla="*/ 452354 h 854953"/>
              <a:gd name="connsiteX3" fmla="*/ 629209 w 1138710"/>
              <a:gd name="connsiteY3" fmla="*/ 854714 h 854953"/>
              <a:gd name="connsiteX4" fmla="*/ 5 w 1138710"/>
              <a:gd name="connsiteY4" fmla="*/ 412453 h 854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710" h="854953">
                <a:moveTo>
                  <a:pt x="5" y="412453"/>
                </a:moveTo>
                <a:cubicBezTo>
                  <a:pt x="-1658" y="270020"/>
                  <a:pt x="429449" y="-6532"/>
                  <a:pt x="619233" y="118"/>
                </a:cubicBezTo>
                <a:cubicBezTo>
                  <a:pt x="809017" y="6768"/>
                  <a:pt x="1138710" y="175045"/>
                  <a:pt x="1138710" y="452354"/>
                </a:cubicBezTo>
                <a:cubicBezTo>
                  <a:pt x="1138710" y="729663"/>
                  <a:pt x="818993" y="861364"/>
                  <a:pt x="629209" y="854714"/>
                </a:cubicBezTo>
                <a:cubicBezTo>
                  <a:pt x="439425" y="848064"/>
                  <a:pt x="1668" y="554886"/>
                  <a:pt x="5" y="412453"/>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18"/>
          <p:cNvSpPr/>
          <p:nvPr/>
        </p:nvSpPr>
        <p:spPr>
          <a:xfrm rot="8960879">
            <a:off x="6613594" y="6164325"/>
            <a:ext cx="502406" cy="377212"/>
          </a:xfrm>
          <a:custGeom>
            <a:avLst/>
            <a:gdLst>
              <a:gd name="connsiteX0" fmla="*/ 0 w 1198555"/>
              <a:gd name="connsiteY0" fmla="*/ 502113 h 1004225"/>
              <a:gd name="connsiteX1" fmla="*/ 599278 w 1198555"/>
              <a:gd name="connsiteY1" fmla="*/ 0 h 1004225"/>
              <a:gd name="connsiteX2" fmla="*/ 1198556 w 1198555"/>
              <a:gd name="connsiteY2" fmla="*/ 502113 h 1004225"/>
              <a:gd name="connsiteX3" fmla="*/ 599278 w 1198555"/>
              <a:gd name="connsiteY3" fmla="*/ 1004226 h 1004225"/>
              <a:gd name="connsiteX4" fmla="*/ 0 w 1198555"/>
              <a:gd name="connsiteY4" fmla="*/ 502113 h 1004225"/>
              <a:gd name="connsiteX0" fmla="*/ 32 w 1198588"/>
              <a:gd name="connsiteY0" fmla="*/ 438936 h 941049"/>
              <a:gd name="connsiteX1" fmla="*/ 579359 w 1198588"/>
              <a:gd name="connsiteY1" fmla="*/ 0 h 941049"/>
              <a:gd name="connsiteX2" fmla="*/ 1198588 w 1198588"/>
              <a:gd name="connsiteY2" fmla="*/ 438936 h 941049"/>
              <a:gd name="connsiteX3" fmla="*/ 599310 w 1198588"/>
              <a:gd name="connsiteY3" fmla="*/ 941049 h 941049"/>
              <a:gd name="connsiteX4" fmla="*/ 32 w 1198588"/>
              <a:gd name="connsiteY4" fmla="*/ 438936 h 941049"/>
              <a:gd name="connsiteX0" fmla="*/ 16 w 1198572"/>
              <a:gd name="connsiteY0" fmla="*/ 438936 h 887847"/>
              <a:gd name="connsiteX1" fmla="*/ 579343 w 1198572"/>
              <a:gd name="connsiteY1" fmla="*/ 0 h 887847"/>
              <a:gd name="connsiteX2" fmla="*/ 1198572 w 1198572"/>
              <a:gd name="connsiteY2" fmla="*/ 438936 h 887847"/>
              <a:gd name="connsiteX3" fmla="*/ 566043 w 1198572"/>
              <a:gd name="connsiteY3" fmla="*/ 887847 h 887847"/>
              <a:gd name="connsiteX4" fmla="*/ 16 w 1198572"/>
              <a:gd name="connsiteY4" fmla="*/ 438936 h 887847"/>
              <a:gd name="connsiteX0" fmla="*/ 10 w 1075538"/>
              <a:gd name="connsiteY0" fmla="*/ 439084 h 888316"/>
              <a:gd name="connsiteX1" fmla="*/ 579337 w 1075538"/>
              <a:gd name="connsiteY1" fmla="*/ 148 h 888316"/>
              <a:gd name="connsiteX2" fmla="*/ 1075538 w 1075538"/>
              <a:gd name="connsiteY2" fmla="*/ 485635 h 888316"/>
              <a:gd name="connsiteX3" fmla="*/ 566037 w 1075538"/>
              <a:gd name="connsiteY3" fmla="*/ 887995 h 888316"/>
              <a:gd name="connsiteX4" fmla="*/ 10 w 1075538"/>
              <a:gd name="connsiteY4" fmla="*/ 439084 h 888316"/>
              <a:gd name="connsiteX0" fmla="*/ 7 w 1218514"/>
              <a:gd name="connsiteY0" fmla="*/ 452310 h 888090"/>
              <a:gd name="connsiteX1" fmla="*/ 722313 w 1218514"/>
              <a:gd name="connsiteY1" fmla="*/ 74 h 888090"/>
              <a:gd name="connsiteX2" fmla="*/ 1218514 w 1218514"/>
              <a:gd name="connsiteY2" fmla="*/ 485561 h 888090"/>
              <a:gd name="connsiteX3" fmla="*/ 709013 w 1218514"/>
              <a:gd name="connsiteY3" fmla="*/ 887921 h 888090"/>
              <a:gd name="connsiteX4" fmla="*/ 7 w 1218514"/>
              <a:gd name="connsiteY4" fmla="*/ 452310 h 888090"/>
              <a:gd name="connsiteX0" fmla="*/ 9 w 1138714"/>
              <a:gd name="connsiteY0" fmla="*/ 445693 h 888193"/>
              <a:gd name="connsiteX1" fmla="*/ 642513 w 1138714"/>
              <a:gd name="connsiteY1" fmla="*/ 107 h 888193"/>
              <a:gd name="connsiteX2" fmla="*/ 1138714 w 1138714"/>
              <a:gd name="connsiteY2" fmla="*/ 485594 h 888193"/>
              <a:gd name="connsiteX3" fmla="*/ 629213 w 1138714"/>
              <a:gd name="connsiteY3" fmla="*/ 887954 h 888193"/>
              <a:gd name="connsiteX4" fmla="*/ 9 w 1138714"/>
              <a:gd name="connsiteY4" fmla="*/ 445693 h 888193"/>
              <a:gd name="connsiteX0" fmla="*/ 5 w 1138710"/>
              <a:gd name="connsiteY0" fmla="*/ 412453 h 854953"/>
              <a:gd name="connsiteX1" fmla="*/ 619233 w 1138710"/>
              <a:gd name="connsiteY1" fmla="*/ 118 h 854953"/>
              <a:gd name="connsiteX2" fmla="*/ 1138710 w 1138710"/>
              <a:gd name="connsiteY2" fmla="*/ 452354 h 854953"/>
              <a:gd name="connsiteX3" fmla="*/ 629209 w 1138710"/>
              <a:gd name="connsiteY3" fmla="*/ 854714 h 854953"/>
              <a:gd name="connsiteX4" fmla="*/ 5 w 1138710"/>
              <a:gd name="connsiteY4" fmla="*/ 412453 h 854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710" h="854953">
                <a:moveTo>
                  <a:pt x="5" y="412453"/>
                </a:moveTo>
                <a:cubicBezTo>
                  <a:pt x="-1658" y="270020"/>
                  <a:pt x="429449" y="-6532"/>
                  <a:pt x="619233" y="118"/>
                </a:cubicBezTo>
                <a:cubicBezTo>
                  <a:pt x="809017" y="6768"/>
                  <a:pt x="1138710" y="175045"/>
                  <a:pt x="1138710" y="452354"/>
                </a:cubicBezTo>
                <a:cubicBezTo>
                  <a:pt x="1138710" y="729663"/>
                  <a:pt x="818993" y="861364"/>
                  <a:pt x="629209" y="854714"/>
                </a:cubicBezTo>
                <a:cubicBezTo>
                  <a:pt x="439425" y="848064"/>
                  <a:pt x="1668" y="554886"/>
                  <a:pt x="5" y="412453"/>
                </a:cubicBezTo>
                <a:close/>
              </a:path>
            </a:pathLst>
          </a:cu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Ellipse 18"/>
          <p:cNvSpPr/>
          <p:nvPr/>
        </p:nvSpPr>
        <p:spPr>
          <a:xfrm rot="8960879">
            <a:off x="6613595" y="3834123"/>
            <a:ext cx="502406" cy="377212"/>
          </a:xfrm>
          <a:custGeom>
            <a:avLst/>
            <a:gdLst>
              <a:gd name="connsiteX0" fmla="*/ 0 w 1198555"/>
              <a:gd name="connsiteY0" fmla="*/ 502113 h 1004225"/>
              <a:gd name="connsiteX1" fmla="*/ 599278 w 1198555"/>
              <a:gd name="connsiteY1" fmla="*/ 0 h 1004225"/>
              <a:gd name="connsiteX2" fmla="*/ 1198556 w 1198555"/>
              <a:gd name="connsiteY2" fmla="*/ 502113 h 1004225"/>
              <a:gd name="connsiteX3" fmla="*/ 599278 w 1198555"/>
              <a:gd name="connsiteY3" fmla="*/ 1004226 h 1004225"/>
              <a:gd name="connsiteX4" fmla="*/ 0 w 1198555"/>
              <a:gd name="connsiteY4" fmla="*/ 502113 h 1004225"/>
              <a:gd name="connsiteX0" fmla="*/ 32 w 1198588"/>
              <a:gd name="connsiteY0" fmla="*/ 438936 h 941049"/>
              <a:gd name="connsiteX1" fmla="*/ 579359 w 1198588"/>
              <a:gd name="connsiteY1" fmla="*/ 0 h 941049"/>
              <a:gd name="connsiteX2" fmla="*/ 1198588 w 1198588"/>
              <a:gd name="connsiteY2" fmla="*/ 438936 h 941049"/>
              <a:gd name="connsiteX3" fmla="*/ 599310 w 1198588"/>
              <a:gd name="connsiteY3" fmla="*/ 941049 h 941049"/>
              <a:gd name="connsiteX4" fmla="*/ 32 w 1198588"/>
              <a:gd name="connsiteY4" fmla="*/ 438936 h 941049"/>
              <a:gd name="connsiteX0" fmla="*/ 16 w 1198572"/>
              <a:gd name="connsiteY0" fmla="*/ 438936 h 887847"/>
              <a:gd name="connsiteX1" fmla="*/ 579343 w 1198572"/>
              <a:gd name="connsiteY1" fmla="*/ 0 h 887847"/>
              <a:gd name="connsiteX2" fmla="*/ 1198572 w 1198572"/>
              <a:gd name="connsiteY2" fmla="*/ 438936 h 887847"/>
              <a:gd name="connsiteX3" fmla="*/ 566043 w 1198572"/>
              <a:gd name="connsiteY3" fmla="*/ 887847 h 887847"/>
              <a:gd name="connsiteX4" fmla="*/ 16 w 1198572"/>
              <a:gd name="connsiteY4" fmla="*/ 438936 h 887847"/>
              <a:gd name="connsiteX0" fmla="*/ 10 w 1075538"/>
              <a:gd name="connsiteY0" fmla="*/ 439084 h 888316"/>
              <a:gd name="connsiteX1" fmla="*/ 579337 w 1075538"/>
              <a:gd name="connsiteY1" fmla="*/ 148 h 888316"/>
              <a:gd name="connsiteX2" fmla="*/ 1075538 w 1075538"/>
              <a:gd name="connsiteY2" fmla="*/ 485635 h 888316"/>
              <a:gd name="connsiteX3" fmla="*/ 566037 w 1075538"/>
              <a:gd name="connsiteY3" fmla="*/ 887995 h 888316"/>
              <a:gd name="connsiteX4" fmla="*/ 10 w 1075538"/>
              <a:gd name="connsiteY4" fmla="*/ 439084 h 888316"/>
              <a:gd name="connsiteX0" fmla="*/ 7 w 1218514"/>
              <a:gd name="connsiteY0" fmla="*/ 452310 h 888090"/>
              <a:gd name="connsiteX1" fmla="*/ 722313 w 1218514"/>
              <a:gd name="connsiteY1" fmla="*/ 74 h 888090"/>
              <a:gd name="connsiteX2" fmla="*/ 1218514 w 1218514"/>
              <a:gd name="connsiteY2" fmla="*/ 485561 h 888090"/>
              <a:gd name="connsiteX3" fmla="*/ 709013 w 1218514"/>
              <a:gd name="connsiteY3" fmla="*/ 887921 h 888090"/>
              <a:gd name="connsiteX4" fmla="*/ 7 w 1218514"/>
              <a:gd name="connsiteY4" fmla="*/ 452310 h 888090"/>
              <a:gd name="connsiteX0" fmla="*/ 9 w 1138714"/>
              <a:gd name="connsiteY0" fmla="*/ 445693 h 888193"/>
              <a:gd name="connsiteX1" fmla="*/ 642513 w 1138714"/>
              <a:gd name="connsiteY1" fmla="*/ 107 h 888193"/>
              <a:gd name="connsiteX2" fmla="*/ 1138714 w 1138714"/>
              <a:gd name="connsiteY2" fmla="*/ 485594 h 888193"/>
              <a:gd name="connsiteX3" fmla="*/ 629213 w 1138714"/>
              <a:gd name="connsiteY3" fmla="*/ 887954 h 888193"/>
              <a:gd name="connsiteX4" fmla="*/ 9 w 1138714"/>
              <a:gd name="connsiteY4" fmla="*/ 445693 h 888193"/>
              <a:gd name="connsiteX0" fmla="*/ 5 w 1138710"/>
              <a:gd name="connsiteY0" fmla="*/ 412453 h 854953"/>
              <a:gd name="connsiteX1" fmla="*/ 619233 w 1138710"/>
              <a:gd name="connsiteY1" fmla="*/ 118 h 854953"/>
              <a:gd name="connsiteX2" fmla="*/ 1138710 w 1138710"/>
              <a:gd name="connsiteY2" fmla="*/ 452354 h 854953"/>
              <a:gd name="connsiteX3" fmla="*/ 629209 w 1138710"/>
              <a:gd name="connsiteY3" fmla="*/ 854714 h 854953"/>
              <a:gd name="connsiteX4" fmla="*/ 5 w 1138710"/>
              <a:gd name="connsiteY4" fmla="*/ 412453 h 854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710" h="854953">
                <a:moveTo>
                  <a:pt x="5" y="412453"/>
                </a:moveTo>
                <a:cubicBezTo>
                  <a:pt x="-1658" y="270020"/>
                  <a:pt x="429449" y="-6532"/>
                  <a:pt x="619233" y="118"/>
                </a:cubicBezTo>
                <a:cubicBezTo>
                  <a:pt x="809017" y="6768"/>
                  <a:pt x="1138710" y="175045"/>
                  <a:pt x="1138710" y="452354"/>
                </a:cubicBezTo>
                <a:cubicBezTo>
                  <a:pt x="1138710" y="729663"/>
                  <a:pt x="818993" y="861364"/>
                  <a:pt x="629209" y="854714"/>
                </a:cubicBezTo>
                <a:cubicBezTo>
                  <a:pt x="439425" y="848064"/>
                  <a:pt x="1668" y="554886"/>
                  <a:pt x="5" y="412453"/>
                </a:cubicBezTo>
                <a:close/>
              </a:path>
            </a:pathLst>
          </a:custGeom>
          <a:solidFill>
            <a:srgbClr val="7E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18"/>
          <p:cNvSpPr/>
          <p:nvPr/>
        </p:nvSpPr>
        <p:spPr>
          <a:xfrm rot="8960879">
            <a:off x="6623121" y="4383466"/>
            <a:ext cx="502406" cy="377212"/>
          </a:xfrm>
          <a:custGeom>
            <a:avLst/>
            <a:gdLst>
              <a:gd name="connsiteX0" fmla="*/ 0 w 1198555"/>
              <a:gd name="connsiteY0" fmla="*/ 502113 h 1004225"/>
              <a:gd name="connsiteX1" fmla="*/ 599278 w 1198555"/>
              <a:gd name="connsiteY1" fmla="*/ 0 h 1004225"/>
              <a:gd name="connsiteX2" fmla="*/ 1198556 w 1198555"/>
              <a:gd name="connsiteY2" fmla="*/ 502113 h 1004225"/>
              <a:gd name="connsiteX3" fmla="*/ 599278 w 1198555"/>
              <a:gd name="connsiteY3" fmla="*/ 1004226 h 1004225"/>
              <a:gd name="connsiteX4" fmla="*/ 0 w 1198555"/>
              <a:gd name="connsiteY4" fmla="*/ 502113 h 1004225"/>
              <a:gd name="connsiteX0" fmla="*/ 32 w 1198588"/>
              <a:gd name="connsiteY0" fmla="*/ 438936 h 941049"/>
              <a:gd name="connsiteX1" fmla="*/ 579359 w 1198588"/>
              <a:gd name="connsiteY1" fmla="*/ 0 h 941049"/>
              <a:gd name="connsiteX2" fmla="*/ 1198588 w 1198588"/>
              <a:gd name="connsiteY2" fmla="*/ 438936 h 941049"/>
              <a:gd name="connsiteX3" fmla="*/ 599310 w 1198588"/>
              <a:gd name="connsiteY3" fmla="*/ 941049 h 941049"/>
              <a:gd name="connsiteX4" fmla="*/ 32 w 1198588"/>
              <a:gd name="connsiteY4" fmla="*/ 438936 h 941049"/>
              <a:gd name="connsiteX0" fmla="*/ 16 w 1198572"/>
              <a:gd name="connsiteY0" fmla="*/ 438936 h 887847"/>
              <a:gd name="connsiteX1" fmla="*/ 579343 w 1198572"/>
              <a:gd name="connsiteY1" fmla="*/ 0 h 887847"/>
              <a:gd name="connsiteX2" fmla="*/ 1198572 w 1198572"/>
              <a:gd name="connsiteY2" fmla="*/ 438936 h 887847"/>
              <a:gd name="connsiteX3" fmla="*/ 566043 w 1198572"/>
              <a:gd name="connsiteY3" fmla="*/ 887847 h 887847"/>
              <a:gd name="connsiteX4" fmla="*/ 16 w 1198572"/>
              <a:gd name="connsiteY4" fmla="*/ 438936 h 887847"/>
              <a:gd name="connsiteX0" fmla="*/ 10 w 1075538"/>
              <a:gd name="connsiteY0" fmla="*/ 439084 h 888316"/>
              <a:gd name="connsiteX1" fmla="*/ 579337 w 1075538"/>
              <a:gd name="connsiteY1" fmla="*/ 148 h 888316"/>
              <a:gd name="connsiteX2" fmla="*/ 1075538 w 1075538"/>
              <a:gd name="connsiteY2" fmla="*/ 485635 h 888316"/>
              <a:gd name="connsiteX3" fmla="*/ 566037 w 1075538"/>
              <a:gd name="connsiteY3" fmla="*/ 887995 h 888316"/>
              <a:gd name="connsiteX4" fmla="*/ 10 w 1075538"/>
              <a:gd name="connsiteY4" fmla="*/ 439084 h 888316"/>
              <a:gd name="connsiteX0" fmla="*/ 7 w 1218514"/>
              <a:gd name="connsiteY0" fmla="*/ 452310 h 888090"/>
              <a:gd name="connsiteX1" fmla="*/ 722313 w 1218514"/>
              <a:gd name="connsiteY1" fmla="*/ 74 h 888090"/>
              <a:gd name="connsiteX2" fmla="*/ 1218514 w 1218514"/>
              <a:gd name="connsiteY2" fmla="*/ 485561 h 888090"/>
              <a:gd name="connsiteX3" fmla="*/ 709013 w 1218514"/>
              <a:gd name="connsiteY3" fmla="*/ 887921 h 888090"/>
              <a:gd name="connsiteX4" fmla="*/ 7 w 1218514"/>
              <a:gd name="connsiteY4" fmla="*/ 452310 h 888090"/>
              <a:gd name="connsiteX0" fmla="*/ 9 w 1138714"/>
              <a:gd name="connsiteY0" fmla="*/ 445693 h 888193"/>
              <a:gd name="connsiteX1" fmla="*/ 642513 w 1138714"/>
              <a:gd name="connsiteY1" fmla="*/ 107 h 888193"/>
              <a:gd name="connsiteX2" fmla="*/ 1138714 w 1138714"/>
              <a:gd name="connsiteY2" fmla="*/ 485594 h 888193"/>
              <a:gd name="connsiteX3" fmla="*/ 629213 w 1138714"/>
              <a:gd name="connsiteY3" fmla="*/ 887954 h 888193"/>
              <a:gd name="connsiteX4" fmla="*/ 9 w 1138714"/>
              <a:gd name="connsiteY4" fmla="*/ 445693 h 888193"/>
              <a:gd name="connsiteX0" fmla="*/ 5 w 1138710"/>
              <a:gd name="connsiteY0" fmla="*/ 412453 h 854953"/>
              <a:gd name="connsiteX1" fmla="*/ 619233 w 1138710"/>
              <a:gd name="connsiteY1" fmla="*/ 118 h 854953"/>
              <a:gd name="connsiteX2" fmla="*/ 1138710 w 1138710"/>
              <a:gd name="connsiteY2" fmla="*/ 452354 h 854953"/>
              <a:gd name="connsiteX3" fmla="*/ 629209 w 1138710"/>
              <a:gd name="connsiteY3" fmla="*/ 854714 h 854953"/>
              <a:gd name="connsiteX4" fmla="*/ 5 w 1138710"/>
              <a:gd name="connsiteY4" fmla="*/ 412453 h 854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710" h="854953">
                <a:moveTo>
                  <a:pt x="5" y="412453"/>
                </a:moveTo>
                <a:cubicBezTo>
                  <a:pt x="-1658" y="270020"/>
                  <a:pt x="429449" y="-6532"/>
                  <a:pt x="619233" y="118"/>
                </a:cubicBezTo>
                <a:cubicBezTo>
                  <a:pt x="809017" y="6768"/>
                  <a:pt x="1138710" y="175045"/>
                  <a:pt x="1138710" y="452354"/>
                </a:cubicBezTo>
                <a:cubicBezTo>
                  <a:pt x="1138710" y="729663"/>
                  <a:pt x="818993" y="861364"/>
                  <a:pt x="629209" y="854714"/>
                </a:cubicBezTo>
                <a:cubicBezTo>
                  <a:pt x="439425" y="848064"/>
                  <a:pt x="1668" y="554886"/>
                  <a:pt x="5" y="412453"/>
                </a:cubicBezTo>
                <a:close/>
              </a:path>
            </a:pathLst>
          </a:custGeom>
          <a:solidFill>
            <a:srgbClr val="B29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6358152" y="4513721"/>
            <a:ext cx="611045" cy="276999"/>
          </a:xfrm>
          <a:prstGeom prst="rect">
            <a:avLst/>
          </a:prstGeom>
        </p:spPr>
        <p:txBody>
          <a:bodyPr wrap="square" lIns="0" tIns="0" rIns="0" bIns="0">
            <a:spAutoFit/>
          </a:bodyPr>
          <a:lstStyle/>
          <a:p>
            <a:pPr algn="r"/>
            <a:r>
              <a:rPr lang="fr-FR" b="1" dirty="0" smtClean="0"/>
              <a:t>J</a:t>
            </a:r>
            <a:r>
              <a:rPr lang="fr-FR" sz="1600" b="1" dirty="0" smtClean="0">
                <a:solidFill>
                  <a:schemeClr val="bg1"/>
                </a:solidFill>
              </a:rPr>
              <a:t>EU</a:t>
            </a:r>
            <a:endParaRPr lang="fr-FR" sz="1400" b="1" dirty="0">
              <a:solidFill>
                <a:schemeClr val="bg1"/>
              </a:solidFill>
            </a:endParaRPr>
          </a:p>
        </p:txBody>
      </p:sp>
      <p:sp>
        <p:nvSpPr>
          <p:cNvPr id="9" name="Ellipse 18"/>
          <p:cNvSpPr/>
          <p:nvPr/>
        </p:nvSpPr>
        <p:spPr>
          <a:xfrm rot="8960879">
            <a:off x="6605152" y="9948218"/>
            <a:ext cx="502406" cy="377212"/>
          </a:xfrm>
          <a:custGeom>
            <a:avLst/>
            <a:gdLst>
              <a:gd name="connsiteX0" fmla="*/ 0 w 1198555"/>
              <a:gd name="connsiteY0" fmla="*/ 502113 h 1004225"/>
              <a:gd name="connsiteX1" fmla="*/ 599278 w 1198555"/>
              <a:gd name="connsiteY1" fmla="*/ 0 h 1004225"/>
              <a:gd name="connsiteX2" fmla="*/ 1198556 w 1198555"/>
              <a:gd name="connsiteY2" fmla="*/ 502113 h 1004225"/>
              <a:gd name="connsiteX3" fmla="*/ 599278 w 1198555"/>
              <a:gd name="connsiteY3" fmla="*/ 1004226 h 1004225"/>
              <a:gd name="connsiteX4" fmla="*/ 0 w 1198555"/>
              <a:gd name="connsiteY4" fmla="*/ 502113 h 1004225"/>
              <a:gd name="connsiteX0" fmla="*/ 32 w 1198588"/>
              <a:gd name="connsiteY0" fmla="*/ 438936 h 941049"/>
              <a:gd name="connsiteX1" fmla="*/ 579359 w 1198588"/>
              <a:gd name="connsiteY1" fmla="*/ 0 h 941049"/>
              <a:gd name="connsiteX2" fmla="*/ 1198588 w 1198588"/>
              <a:gd name="connsiteY2" fmla="*/ 438936 h 941049"/>
              <a:gd name="connsiteX3" fmla="*/ 599310 w 1198588"/>
              <a:gd name="connsiteY3" fmla="*/ 941049 h 941049"/>
              <a:gd name="connsiteX4" fmla="*/ 32 w 1198588"/>
              <a:gd name="connsiteY4" fmla="*/ 438936 h 941049"/>
              <a:gd name="connsiteX0" fmla="*/ 16 w 1198572"/>
              <a:gd name="connsiteY0" fmla="*/ 438936 h 887847"/>
              <a:gd name="connsiteX1" fmla="*/ 579343 w 1198572"/>
              <a:gd name="connsiteY1" fmla="*/ 0 h 887847"/>
              <a:gd name="connsiteX2" fmla="*/ 1198572 w 1198572"/>
              <a:gd name="connsiteY2" fmla="*/ 438936 h 887847"/>
              <a:gd name="connsiteX3" fmla="*/ 566043 w 1198572"/>
              <a:gd name="connsiteY3" fmla="*/ 887847 h 887847"/>
              <a:gd name="connsiteX4" fmla="*/ 16 w 1198572"/>
              <a:gd name="connsiteY4" fmla="*/ 438936 h 887847"/>
              <a:gd name="connsiteX0" fmla="*/ 10 w 1075538"/>
              <a:gd name="connsiteY0" fmla="*/ 439084 h 888316"/>
              <a:gd name="connsiteX1" fmla="*/ 579337 w 1075538"/>
              <a:gd name="connsiteY1" fmla="*/ 148 h 888316"/>
              <a:gd name="connsiteX2" fmla="*/ 1075538 w 1075538"/>
              <a:gd name="connsiteY2" fmla="*/ 485635 h 888316"/>
              <a:gd name="connsiteX3" fmla="*/ 566037 w 1075538"/>
              <a:gd name="connsiteY3" fmla="*/ 887995 h 888316"/>
              <a:gd name="connsiteX4" fmla="*/ 10 w 1075538"/>
              <a:gd name="connsiteY4" fmla="*/ 439084 h 888316"/>
              <a:gd name="connsiteX0" fmla="*/ 7 w 1218514"/>
              <a:gd name="connsiteY0" fmla="*/ 452310 h 888090"/>
              <a:gd name="connsiteX1" fmla="*/ 722313 w 1218514"/>
              <a:gd name="connsiteY1" fmla="*/ 74 h 888090"/>
              <a:gd name="connsiteX2" fmla="*/ 1218514 w 1218514"/>
              <a:gd name="connsiteY2" fmla="*/ 485561 h 888090"/>
              <a:gd name="connsiteX3" fmla="*/ 709013 w 1218514"/>
              <a:gd name="connsiteY3" fmla="*/ 887921 h 888090"/>
              <a:gd name="connsiteX4" fmla="*/ 7 w 1218514"/>
              <a:gd name="connsiteY4" fmla="*/ 452310 h 888090"/>
              <a:gd name="connsiteX0" fmla="*/ 9 w 1138714"/>
              <a:gd name="connsiteY0" fmla="*/ 445693 h 888193"/>
              <a:gd name="connsiteX1" fmla="*/ 642513 w 1138714"/>
              <a:gd name="connsiteY1" fmla="*/ 107 h 888193"/>
              <a:gd name="connsiteX2" fmla="*/ 1138714 w 1138714"/>
              <a:gd name="connsiteY2" fmla="*/ 485594 h 888193"/>
              <a:gd name="connsiteX3" fmla="*/ 629213 w 1138714"/>
              <a:gd name="connsiteY3" fmla="*/ 887954 h 888193"/>
              <a:gd name="connsiteX4" fmla="*/ 9 w 1138714"/>
              <a:gd name="connsiteY4" fmla="*/ 445693 h 888193"/>
              <a:gd name="connsiteX0" fmla="*/ 5 w 1138710"/>
              <a:gd name="connsiteY0" fmla="*/ 412453 h 854953"/>
              <a:gd name="connsiteX1" fmla="*/ 619233 w 1138710"/>
              <a:gd name="connsiteY1" fmla="*/ 118 h 854953"/>
              <a:gd name="connsiteX2" fmla="*/ 1138710 w 1138710"/>
              <a:gd name="connsiteY2" fmla="*/ 452354 h 854953"/>
              <a:gd name="connsiteX3" fmla="*/ 629209 w 1138710"/>
              <a:gd name="connsiteY3" fmla="*/ 854714 h 854953"/>
              <a:gd name="connsiteX4" fmla="*/ 5 w 1138710"/>
              <a:gd name="connsiteY4" fmla="*/ 412453 h 854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710" h="854953">
                <a:moveTo>
                  <a:pt x="5" y="412453"/>
                </a:moveTo>
                <a:cubicBezTo>
                  <a:pt x="-1658" y="270020"/>
                  <a:pt x="429449" y="-6532"/>
                  <a:pt x="619233" y="118"/>
                </a:cubicBezTo>
                <a:cubicBezTo>
                  <a:pt x="809017" y="6768"/>
                  <a:pt x="1138710" y="175045"/>
                  <a:pt x="1138710" y="452354"/>
                </a:cubicBezTo>
                <a:cubicBezTo>
                  <a:pt x="1138710" y="729663"/>
                  <a:pt x="818993" y="861364"/>
                  <a:pt x="629209" y="854714"/>
                </a:cubicBezTo>
                <a:cubicBezTo>
                  <a:pt x="439425" y="848064"/>
                  <a:pt x="1668" y="554886"/>
                  <a:pt x="5" y="412453"/>
                </a:cubicBezTo>
                <a:close/>
              </a:path>
            </a:pathLst>
          </a:custGeom>
          <a:solidFill>
            <a:srgbClr val="501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2254891" y="10057815"/>
            <a:ext cx="4648006" cy="369332"/>
          </a:xfrm>
          <a:prstGeom prst="rect">
            <a:avLst/>
          </a:prstGeom>
          <a:noFill/>
        </p:spPr>
        <p:txBody>
          <a:bodyPr wrap="square" lIns="0" tIns="0" rIns="0" bIns="0" rtlCol="0" anchor="ctr" anchorCtr="0">
            <a:spAutoFit/>
          </a:bodyPr>
          <a:lstStyle/>
          <a:p>
            <a:pPr algn="r"/>
            <a:r>
              <a:rPr lang="fr-FR" sz="2400" b="1" dirty="0" smtClean="0">
                <a:latin typeface="Criticized" pitchFamily="2" charset="0"/>
                <a:ea typeface="Criticized" pitchFamily="2" charset="0"/>
              </a:rPr>
              <a:t>CIE LE ROCHER DES DOM</a:t>
            </a:r>
            <a:r>
              <a:rPr lang="fr-FR" sz="2400" b="1" dirty="0" smtClean="0">
                <a:solidFill>
                  <a:schemeClr val="bg1"/>
                </a:solidFill>
                <a:latin typeface="Criticized" pitchFamily="2" charset="0"/>
                <a:ea typeface="Criticized" pitchFamily="2" charset="0"/>
              </a:rPr>
              <a:t>S</a:t>
            </a:r>
            <a:endParaRPr lang="fr-FR" sz="2400" b="1" dirty="0">
              <a:solidFill>
                <a:schemeClr val="bg1"/>
              </a:solidFill>
              <a:latin typeface="Criticized" pitchFamily="2" charset="0"/>
              <a:ea typeface="Criticized" pitchFamily="2" charset="0"/>
            </a:endParaRPr>
          </a:p>
        </p:txBody>
      </p:sp>
      <p:sp>
        <p:nvSpPr>
          <p:cNvPr id="33" name="ZoneTexte 32"/>
          <p:cNvSpPr txBox="1"/>
          <p:nvPr/>
        </p:nvSpPr>
        <p:spPr>
          <a:xfrm>
            <a:off x="5125305" y="898924"/>
            <a:ext cx="1885000" cy="215444"/>
          </a:xfrm>
          <a:prstGeom prst="rect">
            <a:avLst/>
          </a:prstGeom>
          <a:noFill/>
        </p:spPr>
        <p:txBody>
          <a:bodyPr wrap="square" lIns="0" tIns="0" rIns="0" bIns="0" rtlCol="0">
            <a:spAutoFit/>
          </a:bodyPr>
          <a:lstStyle/>
          <a:p>
            <a:pPr algn="r"/>
            <a:r>
              <a:rPr lang="fr-FR" sz="1400" dirty="0" smtClean="0">
                <a:latin typeface="Criticized" pitchFamily="2" charset="0"/>
                <a:ea typeface="Criticized" pitchFamily="2" charset="0"/>
              </a:rPr>
              <a:t>Marguerite DURAS</a:t>
            </a:r>
          </a:p>
        </p:txBody>
      </p:sp>
      <p:sp>
        <p:nvSpPr>
          <p:cNvPr id="29" name="Rectangle 28"/>
          <p:cNvSpPr/>
          <p:nvPr/>
        </p:nvSpPr>
        <p:spPr>
          <a:xfrm>
            <a:off x="5501541" y="6332937"/>
            <a:ext cx="1507513" cy="215444"/>
          </a:xfrm>
          <a:prstGeom prst="rect">
            <a:avLst/>
          </a:prstGeom>
        </p:spPr>
        <p:txBody>
          <a:bodyPr wrap="square" lIns="0" tIns="0" rIns="0" bIns="0">
            <a:spAutoFit/>
          </a:bodyPr>
          <a:lstStyle/>
          <a:p>
            <a:pPr algn="r"/>
            <a:r>
              <a:rPr lang="fr-FR" sz="1400" b="1" dirty="0" smtClean="0"/>
              <a:t>MISE EN S</a:t>
            </a:r>
            <a:r>
              <a:rPr lang="fr-FR" sz="1400" b="1" dirty="0" smtClean="0">
                <a:solidFill>
                  <a:schemeClr val="bg1"/>
                </a:solidFill>
              </a:rPr>
              <a:t>CÈNE</a:t>
            </a:r>
            <a:endParaRPr lang="fr-FR" sz="1400" b="1" dirty="0">
              <a:solidFill>
                <a:schemeClr val="bg1"/>
              </a:solidFill>
            </a:endParaRPr>
          </a:p>
        </p:txBody>
      </p:sp>
      <p:sp>
        <p:nvSpPr>
          <p:cNvPr id="30" name="Rectangle 29"/>
          <p:cNvSpPr/>
          <p:nvPr/>
        </p:nvSpPr>
        <p:spPr>
          <a:xfrm>
            <a:off x="5048947" y="5683833"/>
            <a:ext cx="1980603" cy="215444"/>
          </a:xfrm>
          <a:prstGeom prst="rect">
            <a:avLst/>
          </a:prstGeom>
        </p:spPr>
        <p:txBody>
          <a:bodyPr wrap="square" lIns="0" tIns="0" rIns="0" bIns="0">
            <a:spAutoFit/>
          </a:bodyPr>
          <a:lstStyle/>
          <a:p>
            <a:pPr algn="r"/>
            <a:r>
              <a:rPr lang="fr-FR" sz="1400" b="1" dirty="0" smtClean="0"/>
              <a:t>CRÉATION LUMI</a:t>
            </a:r>
            <a:r>
              <a:rPr lang="fr-FR" sz="1400" b="1" dirty="0" smtClean="0">
                <a:solidFill>
                  <a:schemeClr val="bg1"/>
                </a:solidFill>
              </a:rPr>
              <a:t>ÈRE</a:t>
            </a:r>
            <a:endParaRPr lang="fr-FR" sz="1400" b="1" dirty="0">
              <a:solidFill>
                <a:schemeClr val="bg1"/>
              </a:solidFill>
            </a:endParaRPr>
          </a:p>
        </p:txBody>
      </p:sp>
      <p:sp>
        <p:nvSpPr>
          <p:cNvPr id="47" name="Rectangle 46"/>
          <p:cNvSpPr/>
          <p:nvPr/>
        </p:nvSpPr>
        <p:spPr>
          <a:xfrm>
            <a:off x="5363919" y="8727875"/>
            <a:ext cx="1634073" cy="215444"/>
          </a:xfrm>
          <a:prstGeom prst="rect">
            <a:avLst/>
          </a:prstGeom>
        </p:spPr>
        <p:txBody>
          <a:bodyPr wrap="square" lIns="0" tIns="0" rIns="0" bIns="0">
            <a:spAutoFit/>
          </a:bodyPr>
          <a:lstStyle/>
          <a:p>
            <a:pPr algn="r"/>
            <a:r>
              <a:rPr lang="fr-FR" sz="1400" b="1" dirty="0" smtClean="0"/>
              <a:t>PARTENA</a:t>
            </a:r>
            <a:r>
              <a:rPr lang="fr-FR" sz="1400" b="1" dirty="0" smtClean="0">
                <a:solidFill>
                  <a:schemeClr val="bg1"/>
                </a:solidFill>
              </a:rPr>
              <a:t>IRES</a:t>
            </a:r>
            <a:endParaRPr lang="fr-FR" sz="1400" b="1" dirty="0">
              <a:solidFill>
                <a:schemeClr val="bg1"/>
              </a:solidFill>
            </a:endParaRPr>
          </a:p>
        </p:txBody>
      </p:sp>
      <p:sp>
        <p:nvSpPr>
          <p:cNvPr id="49" name="Rectangle 48"/>
          <p:cNvSpPr/>
          <p:nvPr/>
        </p:nvSpPr>
        <p:spPr>
          <a:xfrm>
            <a:off x="5521546" y="4779844"/>
            <a:ext cx="1504000" cy="553998"/>
          </a:xfrm>
          <a:prstGeom prst="rect">
            <a:avLst/>
          </a:prstGeom>
        </p:spPr>
        <p:txBody>
          <a:bodyPr wrap="square" lIns="0" tIns="0" rIns="0" bIns="0">
            <a:spAutoFit/>
          </a:bodyPr>
          <a:lstStyle/>
          <a:p>
            <a:pPr algn="r"/>
            <a:r>
              <a:rPr lang="fr-FR" sz="1200" dirty="0" smtClean="0"/>
              <a:t>Laurence BOYENVAL</a:t>
            </a:r>
          </a:p>
          <a:p>
            <a:pPr algn="r"/>
            <a:r>
              <a:rPr lang="fr-FR" sz="1200" dirty="0" smtClean="0"/>
              <a:t>Christian FREGNET</a:t>
            </a:r>
          </a:p>
          <a:p>
            <a:pPr algn="r"/>
            <a:r>
              <a:rPr lang="fr-FR" sz="1200" dirty="0" smtClean="0"/>
              <a:t>Sylvain MARMORAT</a:t>
            </a:r>
            <a:endParaRPr lang="fr-FR" sz="1200" dirty="0"/>
          </a:p>
        </p:txBody>
      </p:sp>
      <p:sp>
        <p:nvSpPr>
          <p:cNvPr id="60" name="Rectangle 59"/>
          <p:cNvSpPr/>
          <p:nvPr/>
        </p:nvSpPr>
        <p:spPr>
          <a:xfrm>
            <a:off x="5022459" y="6563621"/>
            <a:ext cx="2000155" cy="553998"/>
          </a:xfrm>
          <a:prstGeom prst="rect">
            <a:avLst/>
          </a:prstGeom>
        </p:spPr>
        <p:txBody>
          <a:bodyPr wrap="square" lIns="0" tIns="0" rIns="0" bIns="0">
            <a:spAutoFit/>
          </a:bodyPr>
          <a:lstStyle/>
          <a:p>
            <a:pPr algn="r"/>
            <a:r>
              <a:rPr lang="fr-FR" sz="1200" dirty="0" smtClean="0"/>
              <a:t>Sylvain MARMORAT</a:t>
            </a:r>
          </a:p>
          <a:p>
            <a:pPr algn="r"/>
            <a:r>
              <a:rPr lang="fr-FR" sz="1200" dirty="0" smtClean="0"/>
              <a:t>avec les conseils de </a:t>
            </a:r>
          </a:p>
          <a:p>
            <a:pPr algn="r"/>
            <a:r>
              <a:rPr lang="fr-FR" sz="1200" dirty="0" smtClean="0"/>
              <a:t>Michael LONSDALE</a:t>
            </a:r>
            <a:endParaRPr lang="fr-FR" sz="1200" dirty="0"/>
          </a:p>
        </p:txBody>
      </p:sp>
      <p:sp>
        <p:nvSpPr>
          <p:cNvPr id="61" name="Rectangle 60"/>
          <p:cNvSpPr/>
          <p:nvPr/>
        </p:nvSpPr>
        <p:spPr>
          <a:xfrm>
            <a:off x="3461385" y="8986929"/>
            <a:ext cx="3559466" cy="846386"/>
          </a:xfrm>
          <a:prstGeom prst="rect">
            <a:avLst/>
          </a:prstGeom>
        </p:spPr>
        <p:txBody>
          <a:bodyPr wrap="square" lIns="0" tIns="0" rIns="0" bIns="0">
            <a:spAutoFit/>
          </a:bodyPr>
          <a:lstStyle/>
          <a:p>
            <a:pPr algn="r"/>
            <a:r>
              <a:rPr lang="fr-FR" sz="1100" dirty="0"/>
              <a:t>Conseil Régional de </a:t>
            </a:r>
            <a:r>
              <a:rPr lang="fr-FR" sz="1100" dirty="0" smtClean="0"/>
              <a:t>Bourgogne # Conseil </a:t>
            </a:r>
            <a:r>
              <a:rPr lang="fr-FR" sz="1100" dirty="0"/>
              <a:t>Général de Côte </a:t>
            </a:r>
            <a:r>
              <a:rPr lang="fr-FR" sz="1100" dirty="0" smtClean="0"/>
              <a:t>d’Or Conseil </a:t>
            </a:r>
            <a:r>
              <a:rPr lang="fr-FR" sz="1100" dirty="0"/>
              <a:t>Général de Haute </a:t>
            </a:r>
            <a:r>
              <a:rPr lang="fr-FR" sz="1100" dirty="0" smtClean="0"/>
              <a:t>Marne # Ville </a:t>
            </a:r>
            <a:r>
              <a:rPr lang="fr-FR" sz="1100" dirty="0"/>
              <a:t>de </a:t>
            </a:r>
            <a:r>
              <a:rPr lang="fr-FR" sz="1100" dirty="0" smtClean="0"/>
              <a:t>Dijon # Ville </a:t>
            </a:r>
            <a:r>
              <a:rPr lang="fr-FR" sz="1100" dirty="0"/>
              <a:t>de </a:t>
            </a:r>
            <a:r>
              <a:rPr lang="fr-FR" sz="1100" dirty="0" smtClean="0"/>
              <a:t>Talant # Affluences # Le Nouveau Relax # Association Bourguignonne Culturelle # Théâtre </a:t>
            </a:r>
            <a:r>
              <a:rPr lang="fr-FR" sz="1100" dirty="0"/>
              <a:t>La </a:t>
            </a:r>
            <a:r>
              <a:rPr lang="fr-FR" sz="1100" dirty="0" smtClean="0"/>
              <a:t>Maline #</a:t>
            </a:r>
          </a:p>
          <a:p>
            <a:pPr algn="r"/>
            <a:r>
              <a:rPr lang="fr-FR" sz="1100" dirty="0" smtClean="0"/>
              <a:t>Compagnie Résurgences</a:t>
            </a:r>
            <a:endParaRPr lang="fr-FR" sz="1100" dirty="0"/>
          </a:p>
        </p:txBody>
      </p:sp>
      <p:sp>
        <p:nvSpPr>
          <p:cNvPr id="62" name="Rectangle 61"/>
          <p:cNvSpPr/>
          <p:nvPr/>
        </p:nvSpPr>
        <p:spPr>
          <a:xfrm>
            <a:off x="5525550" y="5887847"/>
            <a:ext cx="1504000" cy="184666"/>
          </a:xfrm>
          <a:prstGeom prst="rect">
            <a:avLst/>
          </a:prstGeom>
        </p:spPr>
        <p:txBody>
          <a:bodyPr wrap="square" lIns="0" tIns="0" rIns="0" bIns="0">
            <a:spAutoFit/>
          </a:bodyPr>
          <a:lstStyle/>
          <a:p>
            <a:pPr algn="r"/>
            <a:r>
              <a:rPr lang="fr-FR" sz="1200" dirty="0" smtClean="0"/>
              <a:t>Sergio GIOVANNINI</a:t>
            </a:r>
          </a:p>
        </p:txBody>
      </p:sp>
      <p:sp>
        <p:nvSpPr>
          <p:cNvPr id="64" name="Rectangle 63"/>
          <p:cNvSpPr/>
          <p:nvPr/>
        </p:nvSpPr>
        <p:spPr>
          <a:xfrm>
            <a:off x="5811299" y="3999870"/>
            <a:ext cx="1206405" cy="215444"/>
          </a:xfrm>
          <a:prstGeom prst="rect">
            <a:avLst/>
          </a:prstGeom>
        </p:spPr>
        <p:txBody>
          <a:bodyPr wrap="square" lIns="0" tIns="0" rIns="0" bIns="0">
            <a:spAutoFit/>
          </a:bodyPr>
          <a:lstStyle/>
          <a:p>
            <a:pPr algn="r"/>
            <a:r>
              <a:rPr lang="fr-FR" sz="1400" b="1" dirty="0" smtClean="0"/>
              <a:t>CRÉATION </a:t>
            </a:r>
            <a:r>
              <a:rPr lang="fr-FR" sz="1400" b="1" dirty="0" smtClean="0">
                <a:solidFill>
                  <a:schemeClr val="bg1"/>
                </a:solidFill>
              </a:rPr>
              <a:t>2012</a:t>
            </a:r>
          </a:p>
        </p:txBody>
      </p:sp>
      <p:grpSp>
        <p:nvGrpSpPr>
          <p:cNvPr id="34" name="Groupe 33"/>
          <p:cNvGrpSpPr/>
          <p:nvPr/>
        </p:nvGrpSpPr>
        <p:grpSpPr>
          <a:xfrm>
            <a:off x="877336" y="1148125"/>
            <a:ext cx="5083701" cy="7503628"/>
            <a:chOff x="2739836" y="2304722"/>
            <a:chExt cx="3733264" cy="5510362"/>
          </a:xfrm>
        </p:grpSpPr>
        <p:pic>
          <p:nvPicPr>
            <p:cNvPr id="35" name="Image 3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199725">
              <a:off x="4055804" y="6097409"/>
              <a:ext cx="2115097" cy="1717675"/>
            </a:xfrm>
            <a:prstGeom prst="rect">
              <a:avLst/>
            </a:prstGeom>
          </p:spPr>
        </p:pic>
        <p:pic>
          <p:nvPicPr>
            <p:cNvPr id="36" name="Image 3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7979235">
              <a:off x="3675553" y="2972988"/>
              <a:ext cx="3465814" cy="2129281"/>
            </a:xfrm>
            <a:prstGeom prst="rect">
              <a:avLst/>
            </a:prstGeom>
          </p:spPr>
        </p:pic>
        <p:sp>
          <p:nvSpPr>
            <p:cNvPr id="37" name="Ellipse 18"/>
            <p:cNvSpPr/>
            <p:nvPr/>
          </p:nvSpPr>
          <p:spPr>
            <a:xfrm rot="18311112" flipH="1">
              <a:off x="2937335" y="4831755"/>
              <a:ext cx="1911687" cy="1435312"/>
            </a:xfrm>
            <a:custGeom>
              <a:avLst/>
              <a:gdLst>
                <a:gd name="connsiteX0" fmla="*/ 0 w 1198555"/>
                <a:gd name="connsiteY0" fmla="*/ 502113 h 1004225"/>
                <a:gd name="connsiteX1" fmla="*/ 599278 w 1198555"/>
                <a:gd name="connsiteY1" fmla="*/ 0 h 1004225"/>
                <a:gd name="connsiteX2" fmla="*/ 1198556 w 1198555"/>
                <a:gd name="connsiteY2" fmla="*/ 502113 h 1004225"/>
                <a:gd name="connsiteX3" fmla="*/ 599278 w 1198555"/>
                <a:gd name="connsiteY3" fmla="*/ 1004226 h 1004225"/>
                <a:gd name="connsiteX4" fmla="*/ 0 w 1198555"/>
                <a:gd name="connsiteY4" fmla="*/ 502113 h 1004225"/>
                <a:gd name="connsiteX0" fmla="*/ 32 w 1198588"/>
                <a:gd name="connsiteY0" fmla="*/ 438936 h 941049"/>
                <a:gd name="connsiteX1" fmla="*/ 579359 w 1198588"/>
                <a:gd name="connsiteY1" fmla="*/ 0 h 941049"/>
                <a:gd name="connsiteX2" fmla="*/ 1198588 w 1198588"/>
                <a:gd name="connsiteY2" fmla="*/ 438936 h 941049"/>
                <a:gd name="connsiteX3" fmla="*/ 599310 w 1198588"/>
                <a:gd name="connsiteY3" fmla="*/ 941049 h 941049"/>
                <a:gd name="connsiteX4" fmla="*/ 32 w 1198588"/>
                <a:gd name="connsiteY4" fmla="*/ 438936 h 941049"/>
                <a:gd name="connsiteX0" fmla="*/ 16 w 1198572"/>
                <a:gd name="connsiteY0" fmla="*/ 438936 h 887847"/>
                <a:gd name="connsiteX1" fmla="*/ 579343 w 1198572"/>
                <a:gd name="connsiteY1" fmla="*/ 0 h 887847"/>
                <a:gd name="connsiteX2" fmla="*/ 1198572 w 1198572"/>
                <a:gd name="connsiteY2" fmla="*/ 438936 h 887847"/>
                <a:gd name="connsiteX3" fmla="*/ 566043 w 1198572"/>
                <a:gd name="connsiteY3" fmla="*/ 887847 h 887847"/>
                <a:gd name="connsiteX4" fmla="*/ 16 w 1198572"/>
                <a:gd name="connsiteY4" fmla="*/ 438936 h 887847"/>
                <a:gd name="connsiteX0" fmla="*/ 10 w 1075538"/>
                <a:gd name="connsiteY0" fmla="*/ 439084 h 888316"/>
                <a:gd name="connsiteX1" fmla="*/ 579337 w 1075538"/>
                <a:gd name="connsiteY1" fmla="*/ 148 h 888316"/>
                <a:gd name="connsiteX2" fmla="*/ 1075538 w 1075538"/>
                <a:gd name="connsiteY2" fmla="*/ 485635 h 888316"/>
                <a:gd name="connsiteX3" fmla="*/ 566037 w 1075538"/>
                <a:gd name="connsiteY3" fmla="*/ 887995 h 888316"/>
                <a:gd name="connsiteX4" fmla="*/ 10 w 1075538"/>
                <a:gd name="connsiteY4" fmla="*/ 439084 h 888316"/>
                <a:gd name="connsiteX0" fmla="*/ 7 w 1218514"/>
                <a:gd name="connsiteY0" fmla="*/ 452310 h 888090"/>
                <a:gd name="connsiteX1" fmla="*/ 722313 w 1218514"/>
                <a:gd name="connsiteY1" fmla="*/ 74 h 888090"/>
                <a:gd name="connsiteX2" fmla="*/ 1218514 w 1218514"/>
                <a:gd name="connsiteY2" fmla="*/ 485561 h 888090"/>
                <a:gd name="connsiteX3" fmla="*/ 709013 w 1218514"/>
                <a:gd name="connsiteY3" fmla="*/ 887921 h 888090"/>
                <a:gd name="connsiteX4" fmla="*/ 7 w 1218514"/>
                <a:gd name="connsiteY4" fmla="*/ 452310 h 888090"/>
                <a:gd name="connsiteX0" fmla="*/ 9 w 1138714"/>
                <a:gd name="connsiteY0" fmla="*/ 445693 h 888193"/>
                <a:gd name="connsiteX1" fmla="*/ 642513 w 1138714"/>
                <a:gd name="connsiteY1" fmla="*/ 107 h 888193"/>
                <a:gd name="connsiteX2" fmla="*/ 1138714 w 1138714"/>
                <a:gd name="connsiteY2" fmla="*/ 485594 h 888193"/>
                <a:gd name="connsiteX3" fmla="*/ 629213 w 1138714"/>
                <a:gd name="connsiteY3" fmla="*/ 887954 h 888193"/>
                <a:gd name="connsiteX4" fmla="*/ 9 w 1138714"/>
                <a:gd name="connsiteY4" fmla="*/ 445693 h 888193"/>
                <a:gd name="connsiteX0" fmla="*/ 5 w 1138710"/>
                <a:gd name="connsiteY0" fmla="*/ 412453 h 854953"/>
                <a:gd name="connsiteX1" fmla="*/ 619233 w 1138710"/>
                <a:gd name="connsiteY1" fmla="*/ 118 h 854953"/>
                <a:gd name="connsiteX2" fmla="*/ 1138710 w 1138710"/>
                <a:gd name="connsiteY2" fmla="*/ 452354 h 854953"/>
                <a:gd name="connsiteX3" fmla="*/ 629209 w 1138710"/>
                <a:gd name="connsiteY3" fmla="*/ 854714 h 854953"/>
                <a:gd name="connsiteX4" fmla="*/ 5 w 1138710"/>
                <a:gd name="connsiteY4" fmla="*/ 412453 h 854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710" h="854953">
                  <a:moveTo>
                    <a:pt x="5" y="412453"/>
                  </a:moveTo>
                  <a:cubicBezTo>
                    <a:pt x="-1658" y="270020"/>
                    <a:pt x="429449" y="-6532"/>
                    <a:pt x="619233" y="118"/>
                  </a:cubicBezTo>
                  <a:cubicBezTo>
                    <a:pt x="809017" y="6768"/>
                    <a:pt x="1138710" y="175045"/>
                    <a:pt x="1138710" y="452354"/>
                  </a:cubicBezTo>
                  <a:cubicBezTo>
                    <a:pt x="1138710" y="729663"/>
                    <a:pt x="818993" y="861364"/>
                    <a:pt x="629209" y="854714"/>
                  </a:cubicBezTo>
                  <a:cubicBezTo>
                    <a:pt x="439425" y="848064"/>
                    <a:pt x="1668" y="554886"/>
                    <a:pt x="5" y="412453"/>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3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506223">
              <a:off x="2739836" y="5399927"/>
              <a:ext cx="2163865" cy="2232846"/>
            </a:xfrm>
            <a:prstGeom prst="rect">
              <a:avLst/>
            </a:prstGeom>
          </p:spPr>
        </p:pic>
      </p:grpSp>
      <p:sp>
        <p:nvSpPr>
          <p:cNvPr id="41" name="Rectangle 40"/>
          <p:cNvSpPr/>
          <p:nvPr/>
        </p:nvSpPr>
        <p:spPr>
          <a:xfrm>
            <a:off x="6161001" y="7303121"/>
            <a:ext cx="845689" cy="215444"/>
          </a:xfrm>
          <a:prstGeom prst="rect">
            <a:avLst/>
          </a:prstGeom>
        </p:spPr>
        <p:txBody>
          <a:bodyPr wrap="square" lIns="0" tIns="0" rIns="0" bIns="0">
            <a:spAutoFit/>
          </a:bodyPr>
          <a:lstStyle/>
          <a:p>
            <a:pPr algn="r"/>
            <a:r>
              <a:rPr lang="fr-FR" sz="1400" b="1" dirty="0" smtClean="0"/>
              <a:t>COST</a:t>
            </a:r>
            <a:r>
              <a:rPr lang="fr-FR" sz="1400" b="1" dirty="0" smtClean="0">
                <a:solidFill>
                  <a:schemeClr val="bg1"/>
                </a:solidFill>
              </a:rPr>
              <a:t>UME</a:t>
            </a:r>
            <a:endParaRPr lang="fr-FR" sz="1400" b="1" dirty="0">
              <a:solidFill>
                <a:schemeClr val="bg1"/>
              </a:solidFill>
            </a:endParaRPr>
          </a:p>
        </p:txBody>
      </p:sp>
      <p:sp>
        <p:nvSpPr>
          <p:cNvPr id="42" name="Rectangle 41"/>
          <p:cNvSpPr/>
          <p:nvPr/>
        </p:nvSpPr>
        <p:spPr>
          <a:xfrm>
            <a:off x="5525550" y="7533805"/>
            <a:ext cx="1504000" cy="184666"/>
          </a:xfrm>
          <a:prstGeom prst="rect">
            <a:avLst/>
          </a:prstGeom>
        </p:spPr>
        <p:txBody>
          <a:bodyPr wrap="square" lIns="0" tIns="0" rIns="0" bIns="0">
            <a:spAutoFit/>
          </a:bodyPr>
          <a:lstStyle/>
          <a:p>
            <a:pPr algn="r"/>
            <a:r>
              <a:rPr lang="fr-FR" sz="1200" dirty="0" smtClean="0"/>
              <a:t>Louisa BREYSSE</a:t>
            </a:r>
          </a:p>
        </p:txBody>
      </p:sp>
      <p:sp>
        <p:nvSpPr>
          <p:cNvPr id="43" name="Rectangle 42"/>
          <p:cNvSpPr/>
          <p:nvPr/>
        </p:nvSpPr>
        <p:spPr>
          <a:xfrm>
            <a:off x="5430105" y="7927257"/>
            <a:ext cx="1599445" cy="215444"/>
          </a:xfrm>
          <a:prstGeom prst="rect">
            <a:avLst/>
          </a:prstGeom>
        </p:spPr>
        <p:txBody>
          <a:bodyPr wrap="square" lIns="0" tIns="0" rIns="0" bIns="0">
            <a:spAutoFit/>
          </a:bodyPr>
          <a:lstStyle/>
          <a:p>
            <a:pPr algn="r"/>
            <a:r>
              <a:rPr lang="fr-FR" sz="1400" b="1" dirty="0" smtClean="0"/>
              <a:t>ADMINISTRA</a:t>
            </a:r>
            <a:r>
              <a:rPr lang="fr-FR" sz="1400" b="1" dirty="0" smtClean="0">
                <a:solidFill>
                  <a:schemeClr val="bg1"/>
                </a:solidFill>
              </a:rPr>
              <a:t>TION</a:t>
            </a:r>
            <a:endParaRPr lang="fr-FR" sz="1400" b="1" dirty="0">
              <a:solidFill>
                <a:schemeClr val="bg1"/>
              </a:solidFill>
            </a:endParaRPr>
          </a:p>
        </p:txBody>
      </p:sp>
      <p:sp>
        <p:nvSpPr>
          <p:cNvPr id="44" name="Rectangle 43"/>
          <p:cNvSpPr/>
          <p:nvPr/>
        </p:nvSpPr>
        <p:spPr>
          <a:xfrm>
            <a:off x="5525550" y="8186243"/>
            <a:ext cx="1504000" cy="184666"/>
          </a:xfrm>
          <a:prstGeom prst="rect">
            <a:avLst/>
          </a:prstGeom>
        </p:spPr>
        <p:txBody>
          <a:bodyPr wrap="square" lIns="0" tIns="0" rIns="0" bIns="0">
            <a:spAutoFit/>
          </a:bodyPr>
          <a:lstStyle/>
          <a:p>
            <a:pPr algn="r"/>
            <a:r>
              <a:rPr lang="fr-FR" sz="1200" dirty="0" smtClean="0"/>
              <a:t>Nathalie GUILLAND</a:t>
            </a:r>
          </a:p>
        </p:txBody>
      </p:sp>
      <p:sp>
        <p:nvSpPr>
          <p:cNvPr id="68" name="ZoneTexte 67"/>
          <p:cNvSpPr txBox="1"/>
          <p:nvPr/>
        </p:nvSpPr>
        <p:spPr>
          <a:xfrm>
            <a:off x="1979999" y="368991"/>
            <a:ext cx="5037705" cy="492443"/>
          </a:xfrm>
          <a:prstGeom prst="rect">
            <a:avLst/>
          </a:prstGeom>
          <a:noFill/>
          <a:ln>
            <a:noFill/>
          </a:ln>
        </p:spPr>
        <p:txBody>
          <a:bodyPr wrap="square" lIns="0" tIns="0" rIns="0" bIns="0" rtlCol="0" anchor="ctr" anchorCtr="0">
            <a:prstTxWarp prst="textPlain">
              <a:avLst/>
            </a:prstTxWarp>
            <a:spAutoFit/>
          </a:bodyPr>
          <a:lstStyle/>
          <a:p>
            <a:r>
              <a:rPr lang="fr-FR" sz="2800" spc="300" dirty="0" smtClean="0">
                <a:solidFill>
                  <a:sysClr val="windowText" lastClr="000000"/>
                </a:solidFill>
                <a:latin typeface="Criticized" pitchFamily="2" charset="0"/>
                <a:ea typeface="Criticized" pitchFamily="2" charset="0"/>
              </a:rPr>
              <a:t>L’AMANTE ANGLAISE</a:t>
            </a:r>
            <a:endParaRPr lang="fr-FR" sz="2800" spc="300" dirty="0">
              <a:solidFill>
                <a:sysClr val="windowText" lastClr="000000"/>
              </a:solidFill>
              <a:latin typeface="Criticized" pitchFamily="2" charset="0"/>
              <a:ea typeface="Criticized" pitchFamily="2" charset="0"/>
            </a:endParaRPr>
          </a:p>
        </p:txBody>
      </p:sp>
    </p:spTree>
    <p:extLst>
      <p:ext uri="{BB962C8B-B14F-4D97-AF65-F5344CB8AC3E}">
        <p14:creationId xmlns:p14="http://schemas.microsoft.com/office/powerpoint/2010/main" val="925985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Image 66"/>
          <p:cNvPicPr>
            <a:picLocks noChangeAspect="1"/>
          </p:cNvPicPr>
          <p:nvPr/>
        </p:nvPicPr>
        <p:blipFill rotWithShape="1">
          <a:blip r:embed="rId3" cstate="print">
            <a:extLst>
              <a:ext uri="{28A0092B-C50C-407E-A947-70E740481C1C}">
                <a14:useLocalDpi xmlns:a14="http://schemas.microsoft.com/office/drawing/2010/main" val="0"/>
              </a:ext>
            </a:extLst>
          </a:blip>
          <a:srcRect l="23770"/>
          <a:stretch/>
        </p:blipFill>
        <p:spPr>
          <a:xfrm rot="13352063">
            <a:off x="-1" y="2447473"/>
            <a:ext cx="855735" cy="911636"/>
          </a:xfrm>
          <a:prstGeom prst="rect">
            <a:avLst/>
          </a:prstGeom>
        </p:spPr>
      </p:pic>
      <p:pic>
        <p:nvPicPr>
          <p:cNvPr id="68" name="Image 67"/>
          <p:cNvPicPr>
            <a:picLocks noChangeAspect="1"/>
          </p:cNvPicPr>
          <p:nvPr/>
        </p:nvPicPr>
        <p:blipFill>
          <a:blip r:embed="rId4" cstate="print">
            <a:clrChange>
              <a:clrFrom>
                <a:srgbClr val="FFFFFF"/>
              </a:clrFrom>
              <a:clrTo>
                <a:srgbClr val="FFFFFF">
                  <a:alpha val="0"/>
                </a:srgbClr>
              </a:clrTo>
            </a:clrChange>
            <a:biLevel thresh="50000"/>
            <a:extLst>
              <a:ext uri="{28A0092B-C50C-407E-A947-70E740481C1C}">
                <a14:useLocalDpi xmlns:a14="http://schemas.microsoft.com/office/drawing/2010/main" val="0"/>
              </a:ext>
            </a:extLst>
          </a:blip>
          <a:stretch>
            <a:fillRect/>
          </a:stretch>
        </p:blipFill>
        <p:spPr>
          <a:xfrm rot="8399990">
            <a:off x="84997" y="2748461"/>
            <a:ext cx="872140" cy="713702"/>
          </a:xfrm>
          <a:prstGeom prst="rect">
            <a:avLst/>
          </a:prstGeom>
        </p:spPr>
      </p:pic>
      <p:pic>
        <p:nvPicPr>
          <p:cNvPr id="29" name="Image 28"/>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9128">
            <a:off x="1459706" y="836468"/>
            <a:ext cx="3465814" cy="2129281"/>
          </a:xfrm>
          <a:prstGeom prst="rect">
            <a:avLst/>
          </a:prstGeom>
        </p:spPr>
      </p:pic>
      <p:sp>
        <p:nvSpPr>
          <p:cNvPr id="12" name="Rectangle 11"/>
          <p:cNvSpPr/>
          <p:nvPr/>
        </p:nvSpPr>
        <p:spPr>
          <a:xfrm>
            <a:off x="1980000" y="3084503"/>
            <a:ext cx="5040000" cy="2246769"/>
          </a:xfrm>
          <a:prstGeom prst="rect">
            <a:avLst/>
          </a:prstGeom>
        </p:spPr>
        <p:txBody>
          <a:bodyPr wrap="square" lIns="0" tIns="0" rIns="0" bIns="0">
            <a:spAutoFit/>
          </a:bodyPr>
          <a:lstStyle/>
          <a:p>
            <a:pPr algn="just"/>
            <a:r>
              <a:rPr lang="fr-FR" sz="1100" dirty="0" smtClean="0"/>
              <a:t>Cinquantenaire </a:t>
            </a:r>
            <a:r>
              <a:rPr lang="fr-FR" sz="1100" dirty="0"/>
              <a:t>sans enfant et sans profession, mariée depuis 20 ans avec Pierre, Claire Lannes a assassiné puis dépecé sa cousine sourde et muette, et du haut du Pont de Viorne, elle en a jeté les morceaux dans divers trains de marchandises. </a:t>
            </a:r>
            <a:r>
              <a:rPr lang="fr-FR" sz="1100" dirty="0" smtClean="0"/>
              <a:t>Facilement </a:t>
            </a:r>
            <a:r>
              <a:rPr lang="fr-FR" sz="1100" dirty="0"/>
              <a:t>confondue par la police, elle avoue bien volontiers ce crime, mais ne parvient pas à l’expliquer, de même qu’elle ne consent à révéler ce qu’elle a fait de la tête, demeurée introuvable…  </a:t>
            </a:r>
            <a:endParaRPr lang="fr-FR" sz="1100" dirty="0" smtClean="0"/>
          </a:p>
          <a:p>
            <a:pPr algn="just"/>
            <a:endParaRPr lang="fr-FR" sz="300" dirty="0"/>
          </a:p>
          <a:p>
            <a:pPr algn="just"/>
            <a:r>
              <a:rPr lang="fr-FR" sz="1100" dirty="0"/>
              <a:t>A partir d’un fait divers lu dans les journaux, Marguerite Duras invente un interrogatoire théâtral entre trois protagonistes : Claire Lannes, son époux Pierre et l’interrogateur, qui pourrait </a:t>
            </a:r>
            <a:r>
              <a:rPr lang="fr-FR" sz="1100" dirty="0" smtClean="0"/>
              <a:t>être, </a:t>
            </a:r>
            <a:r>
              <a:rPr lang="fr-FR" sz="1100" dirty="0"/>
              <a:t>un psychologue ou un journaliste. A coups et à force de « pourquoi », va-t-il parvenir à poser la bonne question, celle qui réside au fond de chaque crime </a:t>
            </a:r>
            <a:r>
              <a:rPr lang="fr-FR" sz="1100" dirty="0" smtClean="0"/>
              <a:t>? Claire </a:t>
            </a:r>
            <a:r>
              <a:rPr lang="fr-FR" sz="1100" dirty="0"/>
              <a:t>Lannes joue et se joue de son interlocuteur. Le spectateur s’identifie à l’interrogateur, souhaite comprendre le pourquoi de ce crime. Parfois on rit, parfois on est horrifié, offusqué mais toujours on reste tenu en haleine par ce huis-clos aux limites de la folie.</a:t>
            </a:r>
          </a:p>
        </p:txBody>
      </p:sp>
      <p:sp>
        <p:nvSpPr>
          <p:cNvPr id="30" name="Ellipse 18"/>
          <p:cNvSpPr/>
          <p:nvPr/>
        </p:nvSpPr>
        <p:spPr>
          <a:xfrm rot="19131905">
            <a:off x="699138" y="442967"/>
            <a:ext cx="1520814" cy="1141839"/>
          </a:xfrm>
          <a:custGeom>
            <a:avLst/>
            <a:gdLst>
              <a:gd name="connsiteX0" fmla="*/ 0 w 1198555"/>
              <a:gd name="connsiteY0" fmla="*/ 502113 h 1004225"/>
              <a:gd name="connsiteX1" fmla="*/ 599278 w 1198555"/>
              <a:gd name="connsiteY1" fmla="*/ 0 h 1004225"/>
              <a:gd name="connsiteX2" fmla="*/ 1198556 w 1198555"/>
              <a:gd name="connsiteY2" fmla="*/ 502113 h 1004225"/>
              <a:gd name="connsiteX3" fmla="*/ 599278 w 1198555"/>
              <a:gd name="connsiteY3" fmla="*/ 1004226 h 1004225"/>
              <a:gd name="connsiteX4" fmla="*/ 0 w 1198555"/>
              <a:gd name="connsiteY4" fmla="*/ 502113 h 1004225"/>
              <a:gd name="connsiteX0" fmla="*/ 32 w 1198588"/>
              <a:gd name="connsiteY0" fmla="*/ 438936 h 941049"/>
              <a:gd name="connsiteX1" fmla="*/ 579359 w 1198588"/>
              <a:gd name="connsiteY1" fmla="*/ 0 h 941049"/>
              <a:gd name="connsiteX2" fmla="*/ 1198588 w 1198588"/>
              <a:gd name="connsiteY2" fmla="*/ 438936 h 941049"/>
              <a:gd name="connsiteX3" fmla="*/ 599310 w 1198588"/>
              <a:gd name="connsiteY3" fmla="*/ 941049 h 941049"/>
              <a:gd name="connsiteX4" fmla="*/ 32 w 1198588"/>
              <a:gd name="connsiteY4" fmla="*/ 438936 h 941049"/>
              <a:gd name="connsiteX0" fmla="*/ 16 w 1198572"/>
              <a:gd name="connsiteY0" fmla="*/ 438936 h 887847"/>
              <a:gd name="connsiteX1" fmla="*/ 579343 w 1198572"/>
              <a:gd name="connsiteY1" fmla="*/ 0 h 887847"/>
              <a:gd name="connsiteX2" fmla="*/ 1198572 w 1198572"/>
              <a:gd name="connsiteY2" fmla="*/ 438936 h 887847"/>
              <a:gd name="connsiteX3" fmla="*/ 566043 w 1198572"/>
              <a:gd name="connsiteY3" fmla="*/ 887847 h 887847"/>
              <a:gd name="connsiteX4" fmla="*/ 16 w 1198572"/>
              <a:gd name="connsiteY4" fmla="*/ 438936 h 887847"/>
              <a:gd name="connsiteX0" fmla="*/ 10 w 1075538"/>
              <a:gd name="connsiteY0" fmla="*/ 439084 h 888316"/>
              <a:gd name="connsiteX1" fmla="*/ 579337 w 1075538"/>
              <a:gd name="connsiteY1" fmla="*/ 148 h 888316"/>
              <a:gd name="connsiteX2" fmla="*/ 1075538 w 1075538"/>
              <a:gd name="connsiteY2" fmla="*/ 485635 h 888316"/>
              <a:gd name="connsiteX3" fmla="*/ 566037 w 1075538"/>
              <a:gd name="connsiteY3" fmla="*/ 887995 h 888316"/>
              <a:gd name="connsiteX4" fmla="*/ 10 w 1075538"/>
              <a:gd name="connsiteY4" fmla="*/ 439084 h 888316"/>
              <a:gd name="connsiteX0" fmla="*/ 7 w 1218514"/>
              <a:gd name="connsiteY0" fmla="*/ 452310 h 888090"/>
              <a:gd name="connsiteX1" fmla="*/ 722313 w 1218514"/>
              <a:gd name="connsiteY1" fmla="*/ 74 h 888090"/>
              <a:gd name="connsiteX2" fmla="*/ 1218514 w 1218514"/>
              <a:gd name="connsiteY2" fmla="*/ 485561 h 888090"/>
              <a:gd name="connsiteX3" fmla="*/ 709013 w 1218514"/>
              <a:gd name="connsiteY3" fmla="*/ 887921 h 888090"/>
              <a:gd name="connsiteX4" fmla="*/ 7 w 1218514"/>
              <a:gd name="connsiteY4" fmla="*/ 452310 h 888090"/>
              <a:gd name="connsiteX0" fmla="*/ 9 w 1138714"/>
              <a:gd name="connsiteY0" fmla="*/ 445693 h 888193"/>
              <a:gd name="connsiteX1" fmla="*/ 642513 w 1138714"/>
              <a:gd name="connsiteY1" fmla="*/ 107 h 888193"/>
              <a:gd name="connsiteX2" fmla="*/ 1138714 w 1138714"/>
              <a:gd name="connsiteY2" fmla="*/ 485594 h 888193"/>
              <a:gd name="connsiteX3" fmla="*/ 629213 w 1138714"/>
              <a:gd name="connsiteY3" fmla="*/ 887954 h 888193"/>
              <a:gd name="connsiteX4" fmla="*/ 9 w 1138714"/>
              <a:gd name="connsiteY4" fmla="*/ 445693 h 888193"/>
              <a:gd name="connsiteX0" fmla="*/ 5 w 1138710"/>
              <a:gd name="connsiteY0" fmla="*/ 412453 h 854953"/>
              <a:gd name="connsiteX1" fmla="*/ 619233 w 1138710"/>
              <a:gd name="connsiteY1" fmla="*/ 118 h 854953"/>
              <a:gd name="connsiteX2" fmla="*/ 1138710 w 1138710"/>
              <a:gd name="connsiteY2" fmla="*/ 452354 h 854953"/>
              <a:gd name="connsiteX3" fmla="*/ 629209 w 1138710"/>
              <a:gd name="connsiteY3" fmla="*/ 854714 h 854953"/>
              <a:gd name="connsiteX4" fmla="*/ 5 w 1138710"/>
              <a:gd name="connsiteY4" fmla="*/ 412453 h 854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710" h="854953">
                <a:moveTo>
                  <a:pt x="5" y="412453"/>
                </a:moveTo>
                <a:cubicBezTo>
                  <a:pt x="-1658" y="270020"/>
                  <a:pt x="429449" y="-6532"/>
                  <a:pt x="619233" y="118"/>
                </a:cubicBezTo>
                <a:cubicBezTo>
                  <a:pt x="809017" y="6768"/>
                  <a:pt x="1138710" y="175045"/>
                  <a:pt x="1138710" y="452354"/>
                </a:cubicBezTo>
                <a:cubicBezTo>
                  <a:pt x="1138710" y="729663"/>
                  <a:pt x="818993" y="861364"/>
                  <a:pt x="629209" y="854714"/>
                </a:cubicBezTo>
                <a:cubicBezTo>
                  <a:pt x="439425" y="848064"/>
                  <a:pt x="1668" y="554886"/>
                  <a:pt x="5" y="412453"/>
                </a:cubicBezTo>
                <a:close/>
              </a:path>
            </a:pathLst>
          </a:custGeom>
          <a:solidFill>
            <a:srgbClr val="7E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2" name="Image 31"/>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515627">
            <a:off x="536308" y="472315"/>
            <a:ext cx="1623047" cy="1654941"/>
          </a:xfrm>
          <a:prstGeom prst="rect">
            <a:avLst/>
          </a:prstGeom>
          <a:effectLst/>
        </p:spPr>
      </p:pic>
      <p:sp>
        <p:nvSpPr>
          <p:cNvPr id="37" name="Ellipse 18"/>
          <p:cNvSpPr/>
          <p:nvPr/>
        </p:nvSpPr>
        <p:spPr>
          <a:xfrm rot="8960879">
            <a:off x="6613595" y="9951705"/>
            <a:ext cx="502406" cy="377212"/>
          </a:xfrm>
          <a:custGeom>
            <a:avLst/>
            <a:gdLst>
              <a:gd name="connsiteX0" fmla="*/ 0 w 1198555"/>
              <a:gd name="connsiteY0" fmla="*/ 502113 h 1004225"/>
              <a:gd name="connsiteX1" fmla="*/ 599278 w 1198555"/>
              <a:gd name="connsiteY1" fmla="*/ 0 h 1004225"/>
              <a:gd name="connsiteX2" fmla="*/ 1198556 w 1198555"/>
              <a:gd name="connsiteY2" fmla="*/ 502113 h 1004225"/>
              <a:gd name="connsiteX3" fmla="*/ 599278 w 1198555"/>
              <a:gd name="connsiteY3" fmla="*/ 1004226 h 1004225"/>
              <a:gd name="connsiteX4" fmla="*/ 0 w 1198555"/>
              <a:gd name="connsiteY4" fmla="*/ 502113 h 1004225"/>
              <a:gd name="connsiteX0" fmla="*/ 32 w 1198588"/>
              <a:gd name="connsiteY0" fmla="*/ 438936 h 941049"/>
              <a:gd name="connsiteX1" fmla="*/ 579359 w 1198588"/>
              <a:gd name="connsiteY1" fmla="*/ 0 h 941049"/>
              <a:gd name="connsiteX2" fmla="*/ 1198588 w 1198588"/>
              <a:gd name="connsiteY2" fmla="*/ 438936 h 941049"/>
              <a:gd name="connsiteX3" fmla="*/ 599310 w 1198588"/>
              <a:gd name="connsiteY3" fmla="*/ 941049 h 941049"/>
              <a:gd name="connsiteX4" fmla="*/ 32 w 1198588"/>
              <a:gd name="connsiteY4" fmla="*/ 438936 h 941049"/>
              <a:gd name="connsiteX0" fmla="*/ 16 w 1198572"/>
              <a:gd name="connsiteY0" fmla="*/ 438936 h 887847"/>
              <a:gd name="connsiteX1" fmla="*/ 579343 w 1198572"/>
              <a:gd name="connsiteY1" fmla="*/ 0 h 887847"/>
              <a:gd name="connsiteX2" fmla="*/ 1198572 w 1198572"/>
              <a:gd name="connsiteY2" fmla="*/ 438936 h 887847"/>
              <a:gd name="connsiteX3" fmla="*/ 566043 w 1198572"/>
              <a:gd name="connsiteY3" fmla="*/ 887847 h 887847"/>
              <a:gd name="connsiteX4" fmla="*/ 16 w 1198572"/>
              <a:gd name="connsiteY4" fmla="*/ 438936 h 887847"/>
              <a:gd name="connsiteX0" fmla="*/ 10 w 1075538"/>
              <a:gd name="connsiteY0" fmla="*/ 439084 h 888316"/>
              <a:gd name="connsiteX1" fmla="*/ 579337 w 1075538"/>
              <a:gd name="connsiteY1" fmla="*/ 148 h 888316"/>
              <a:gd name="connsiteX2" fmla="*/ 1075538 w 1075538"/>
              <a:gd name="connsiteY2" fmla="*/ 485635 h 888316"/>
              <a:gd name="connsiteX3" fmla="*/ 566037 w 1075538"/>
              <a:gd name="connsiteY3" fmla="*/ 887995 h 888316"/>
              <a:gd name="connsiteX4" fmla="*/ 10 w 1075538"/>
              <a:gd name="connsiteY4" fmla="*/ 439084 h 888316"/>
              <a:gd name="connsiteX0" fmla="*/ 7 w 1218514"/>
              <a:gd name="connsiteY0" fmla="*/ 452310 h 888090"/>
              <a:gd name="connsiteX1" fmla="*/ 722313 w 1218514"/>
              <a:gd name="connsiteY1" fmla="*/ 74 h 888090"/>
              <a:gd name="connsiteX2" fmla="*/ 1218514 w 1218514"/>
              <a:gd name="connsiteY2" fmla="*/ 485561 h 888090"/>
              <a:gd name="connsiteX3" fmla="*/ 709013 w 1218514"/>
              <a:gd name="connsiteY3" fmla="*/ 887921 h 888090"/>
              <a:gd name="connsiteX4" fmla="*/ 7 w 1218514"/>
              <a:gd name="connsiteY4" fmla="*/ 452310 h 888090"/>
              <a:gd name="connsiteX0" fmla="*/ 9 w 1138714"/>
              <a:gd name="connsiteY0" fmla="*/ 445693 h 888193"/>
              <a:gd name="connsiteX1" fmla="*/ 642513 w 1138714"/>
              <a:gd name="connsiteY1" fmla="*/ 107 h 888193"/>
              <a:gd name="connsiteX2" fmla="*/ 1138714 w 1138714"/>
              <a:gd name="connsiteY2" fmla="*/ 485594 h 888193"/>
              <a:gd name="connsiteX3" fmla="*/ 629213 w 1138714"/>
              <a:gd name="connsiteY3" fmla="*/ 887954 h 888193"/>
              <a:gd name="connsiteX4" fmla="*/ 9 w 1138714"/>
              <a:gd name="connsiteY4" fmla="*/ 445693 h 888193"/>
              <a:gd name="connsiteX0" fmla="*/ 5 w 1138710"/>
              <a:gd name="connsiteY0" fmla="*/ 412453 h 854953"/>
              <a:gd name="connsiteX1" fmla="*/ 619233 w 1138710"/>
              <a:gd name="connsiteY1" fmla="*/ 118 h 854953"/>
              <a:gd name="connsiteX2" fmla="*/ 1138710 w 1138710"/>
              <a:gd name="connsiteY2" fmla="*/ 452354 h 854953"/>
              <a:gd name="connsiteX3" fmla="*/ 629209 w 1138710"/>
              <a:gd name="connsiteY3" fmla="*/ 854714 h 854953"/>
              <a:gd name="connsiteX4" fmla="*/ 5 w 1138710"/>
              <a:gd name="connsiteY4" fmla="*/ 412453 h 854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710" h="854953">
                <a:moveTo>
                  <a:pt x="5" y="412453"/>
                </a:moveTo>
                <a:cubicBezTo>
                  <a:pt x="-1658" y="270020"/>
                  <a:pt x="429449" y="-6532"/>
                  <a:pt x="619233" y="118"/>
                </a:cubicBezTo>
                <a:cubicBezTo>
                  <a:pt x="809017" y="6768"/>
                  <a:pt x="1138710" y="175045"/>
                  <a:pt x="1138710" y="452354"/>
                </a:cubicBezTo>
                <a:cubicBezTo>
                  <a:pt x="1138710" y="729663"/>
                  <a:pt x="818993" y="861364"/>
                  <a:pt x="629209" y="854714"/>
                </a:cubicBezTo>
                <a:cubicBezTo>
                  <a:pt x="439425" y="848064"/>
                  <a:pt x="1668" y="554886"/>
                  <a:pt x="5" y="412453"/>
                </a:cubicBezTo>
                <a:close/>
              </a:path>
            </a:pathLst>
          </a:custGeom>
          <a:solidFill>
            <a:srgbClr val="7E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p:cNvSpPr txBox="1"/>
          <p:nvPr/>
        </p:nvSpPr>
        <p:spPr>
          <a:xfrm>
            <a:off x="3819383" y="10210531"/>
            <a:ext cx="3045415" cy="169277"/>
          </a:xfrm>
          <a:prstGeom prst="rect">
            <a:avLst/>
          </a:prstGeom>
          <a:noFill/>
        </p:spPr>
        <p:txBody>
          <a:bodyPr wrap="square" lIns="0" tIns="0" rIns="0" bIns="0" rtlCol="0" anchor="ctr" anchorCtr="0">
            <a:spAutoFit/>
          </a:bodyPr>
          <a:lstStyle/>
          <a:p>
            <a:pPr algn="r"/>
            <a:r>
              <a:rPr lang="fr-FR" sz="1100" dirty="0" smtClean="0">
                <a:solidFill>
                  <a:schemeClr val="tx1">
                    <a:lumMod val="65000"/>
                    <a:lumOff val="35000"/>
                  </a:schemeClr>
                </a:solidFill>
                <a:latin typeface="Criticized" pitchFamily="2" charset="0"/>
                <a:ea typeface="Criticized" pitchFamily="2" charset="0"/>
              </a:rPr>
              <a:t>C</a:t>
            </a:r>
            <a:r>
              <a:rPr lang="fr-FR" sz="1100" b="1" dirty="0" smtClean="0">
                <a:solidFill>
                  <a:schemeClr val="tx1">
                    <a:lumMod val="65000"/>
                    <a:lumOff val="35000"/>
                  </a:schemeClr>
                </a:solidFill>
                <a:latin typeface="Criticized" pitchFamily="2" charset="0"/>
                <a:ea typeface="Criticized" pitchFamily="2" charset="0"/>
              </a:rPr>
              <a:t>I</a:t>
            </a:r>
            <a:r>
              <a:rPr lang="fr-FR" sz="1100" dirty="0" smtClean="0">
                <a:solidFill>
                  <a:schemeClr val="tx1">
                    <a:lumMod val="65000"/>
                    <a:lumOff val="35000"/>
                  </a:schemeClr>
                </a:solidFill>
                <a:latin typeface="Criticized" pitchFamily="2" charset="0"/>
                <a:ea typeface="Criticized" pitchFamily="2" charset="0"/>
              </a:rPr>
              <a:t>E LE ROCHER DES DOMS</a:t>
            </a:r>
            <a:endParaRPr lang="fr-FR" sz="1100" dirty="0">
              <a:solidFill>
                <a:schemeClr val="tx1">
                  <a:lumMod val="65000"/>
                  <a:lumOff val="35000"/>
                </a:schemeClr>
              </a:solidFill>
              <a:latin typeface="Criticized" pitchFamily="2" charset="0"/>
              <a:ea typeface="Criticized" pitchFamily="2" charset="0"/>
            </a:endParaRPr>
          </a:p>
        </p:txBody>
      </p:sp>
      <p:sp>
        <p:nvSpPr>
          <p:cNvPr id="40" name="ZoneTexte 39"/>
          <p:cNvSpPr txBox="1"/>
          <p:nvPr/>
        </p:nvSpPr>
        <p:spPr>
          <a:xfrm>
            <a:off x="1980000" y="360000"/>
            <a:ext cx="5028180" cy="492443"/>
          </a:xfrm>
          <a:prstGeom prst="rect">
            <a:avLst/>
          </a:prstGeom>
          <a:noFill/>
          <a:ln>
            <a:noFill/>
          </a:ln>
        </p:spPr>
        <p:txBody>
          <a:bodyPr wrap="square" lIns="0" tIns="0" rIns="0" bIns="0" rtlCol="0" anchor="ctr" anchorCtr="0">
            <a:prstTxWarp prst="textPlain">
              <a:avLst/>
            </a:prstTxWarp>
            <a:spAutoFit/>
          </a:bodyPr>
          <a:lstStyle/>
          <a:p>
            <a:r>
              <a:rPr lang="fr-FR" sz="2800" spc="300" dirty="0" smtClean="0">
                <a:solidFill>
                  <a:schemeClr val="bg1">
                    <a:lumMod val="85000"/>
                  </a:schemeClr>
                </a:solidFill>
                <a:latin typeface="Criticized" pitchFamily="2" charset="0"/>
                <a:ea typeface="Criticized" pitchFamily="2" charset="0"/>
              </a:rPr>
              <a:t>L’AMANTE ANGLAISE</a:t>
            </a:r>
            <a:endParaRPr lang="fr-FR" sz="2800" spc="300" dirty="0">
              <a:solidFill>
                <a:schemeClr val="bg1">
                  <a:lumMod val="85000"/>
                </a:schemeClr>
              </a:solidFill>
              <a:latin typeface="Criticized" pitchFamily="2" charset="0"/>
              <a:ea typeface="Criticized" pitchFamily="2" charset="0"/>
            </a:endParaRPr>
          </a:p>
        </p:txBody>
      </p:sp>
      <p:sp>
        <p:nvSpPr>
          <p:cNvPr id="41" name="ZoneTexte 40"/>
          <p:cNvSpPr txBox="1"/>
          <p:nvPr/>
        </p:nvSpPr>
        <p:spPr>
          <a:xfrm>
            <a:off x="5123180" y="881018"/>
            <a:ext cx="1885000" cy="215444"/>
          </a:xfrm>
          <a:prstGeom prst="rect">
            <a:avLst/>
          </a:prstGeom>
          <a:noFill/>
        </p:spPr>
        <p:txBody>
          <a:bodyPr wrap="square" lIns="0" tIns="0" rIns="0" bIns="0" rtlCol="0">
            <a:spAutoFit/>
          </a:bodyPr>
          <a:lstStyle/>
          <a:p>
            <a:pPr algn="r"/>
            <a:r>
              <a:rPr lang="fr-FR" sz="1400" dirty="0" smtClean="0">
                <a:solidFill>
                  <a:schemeClr val="bg1">
                    <a:lumMod val="85000"/>
                  </a:schemeClr>
                </a:solidFill>
                <a:latin typeface="Criticized" pitchFamily="2" charset="0"/>
                <a:ea typeface="Criticized" pitchFamily="2" charset="0"/>
              </a:rPr>
              <a:t>Marguerite DURAS</a:t>
            </a:r>
          </a:p>
        </p:txBody>
      </p:sp>
      <p:grpSp>
        <p:nvGrpSpPr>
          <p:cNvPr id="4" name="Groupe 3"/>
          <p:cNvGrpSpPr/>
          <p:nvPr/>
        </p:nvGrpSpPr>
        <p:grpSpPr>
          <a:xfrm>
            <a:off x="279723" y="3032017"/>
            <a:ext cx="1675202" cy="2022559"/>
            <a:chOff x="1170664" y="3324779"/>
            <a:chExt cx="1675202" cy="2022559"/>
          </a:xfrm>
        </p:grpSpPr>
        <p:sp>
          <p:nvSpPr>
            <p:cNvPr id="2" name="Rectangle 1"/>
            <p:cNvSpPr/>
            <p:nvPr/>
          </p:nvSpPr>
          <p:spPr>
            <a:xfrm>
              <a:off x="1440000" y="3413678"/>
              <a:ext cx="1089524" cy="1933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 name="Image 25"/>
            <p:cNvPicPr>
              <a:picLocks noChangeAspect="1"/>
            </p:cNvPicPr>
            <p:nvPr/>
          </p:nvPicPr>
          <p:blipFill rotWithShape="1">
            <a:blip r:embed="rId7" cstate="print">
              <a:clrChange>
                <a:clrFrom>
                  <a:srgbClr val="FFFFFF"/>
                </a:clrFrom>
                <a:clrTo>
                  <a:srgbClr val="FFFFFF">
                    <a:alpha val="0"/>
                  </a:srgbClr>
                </a:clrTo>
              </a:clrChange>
              <a:extLst>
                <a:ext uri="{BEBA8EAE-BF5A-486C-A8C5-ECC9F3942E4B}">
                  <a14:imgProps xmlns:a14="http://schemas.microsoft.com/office/drawing/2010/main">
                    <a14:imgLayer r:embed="rId8">
                      <a14:imgEffect>
                        <a14:artisticPaintBrush/>
                      </a14:imgEffect>
                    </a14:imgLayer>
                  </a14:imgProps>
                </a:ext>
                <a:ext uri="{28A0092B-C50C-407E-A947-70E740481C1C}">
                  <a14:useLocalDpi xmlns:a14="http://schemas.microsoft.com/office/drawing/2010/main" val="0"/>
                </a:ext>
              </a:extLst>
            </a:blip>
            <a:srcRect t="26804"/>
            <a:stretch/>
          </p:blipFill>
          <p:spPr>
            <a:xfrm rot="21342163">
              <a:off x="1170664" y="3331959"/>
              <a:ext cx="1675202" cy="1250272"/>
            </a:xfrm>
            <a:prstGeom prst="rect">
              <a:avLst/>
            </a:prstGeom>
            <a:effectLst/>
          </p:spPr>
        </p:pic>
        <p:pic>
          <p:nvPicPr>
            <p:cNvPr id="3" name="Image 2"/>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r="892" b="8188"/>
            <a:stretch/>
          </p:blipFill>
          <p:spPr>
            <a:xfrm>
              <a:off x="1464984" y="3324779"/>
              <a:ext cx="1058189" cy="2009859"/>
            </a:xfrm>
            <a:prstGeom prst="rect">
              <a:avLst/>
            </a:prstGeom>
          </p:spPr>
        </p:pic>
        <p:sp>
          <p:nvSpPr>
            <p:cNvPr id="16" name="Rectangle 15"/>
            <p:cNvSpPr>
              <a:spLocks noChangeAspect="1"/>
            </p:cNvSpPr>
            <p:nvPr/>
          </p:nvSpPr>
          <p:spPr>
            <a:xfrm>
              <a:off x="1449524" y="3413679"/>
              <a:ext cx="1080000" cy="19336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0" name="Rectangle 19"/>
          <p:cNvSpPr/>
          <p:nvPr/>
        </p:nvSpPr>
        <p:spPr>
          <a:xfrm>
            <a:off x="5123180" y="2224753"/>
            <a:ext cx="1913576" cy="307777"/>
          </a:xfrm>
          <a:prstGeom prst="rect">
            <a:avLst/>
          </a:prstGeom>
        </p:spPr>
        <p:txBody>
          <a:bodyPr wrap="square" lIns="0" tIns="0" rIns="0" bIns="0" anchor="b" anchorCtr="0">
            <a:spAutoFit/>
          </a:bodyPr>
          <a:lstStyle/>
          <a:p>
            <a:pPr algn="r"/>
            <a:r>
              <a:rPr lang="fr-FR" sz="2000" b="1" cap="small" spc="100" dirty="0" smtClean="0">
                <a:ea typeface="Criticized" pitchFamily="2" charset="0"/>
              </a:rPr>
              <a:t>PRESENTATION</a:t>
            </a:r>
            <a:endParaRPr lang="fr-FR" sz="2000" b="1" cap="small" spc="100" dirty="0">
              <a:ea typeface="Criticized" pitchFamily="2" charset="0"/>
            </a:endParaRPr>
          </a:p>
        </p:txBody>
      </p:sp>
      <p:sp>
        <p:nvSpPr>
          <p:cNvPr id="25" name="Rectangle 24"/>
          <p:cNvSpPr/>
          <p:nvPr/>
        </p:nvSpPr>
        <p:spPr>
          <a:xfrm>
            <a:off x="1980000" y="6737946"/>
            <a:ext cx="5040000" cy="1354217"/>
          </a:xfrm>
          <a:prstGeom prst="rect">
            <a:avLst/>
          </a:prstGeom>
        </p:spPr>
        <p:txBody>
          <a:bodyPr wrap="square" lIns="0" tIns="0" rIns="0" bIns="0">
            <a:spAutoFit/>
          </a:bodyPr>
          <a:lstStyle/>
          <a:p>
            <a:pPr algn="just"/>
            <a:r>
              <a:rPr lang="fr-FR" sz="1100" dirty="0" smtClean="0"/>
              <a:t>« Après </a:t>
            </a:r>
            <a:r>
              <a:rPr lang="fr-FR" sz="1100" dirty="0"/>
              <a:t>l'avoir interprété avec 3 metteurs en scène et </a:t>
            </a:r>
            <a:r>
              <a:rPr lang="fr-FR" sz="1100" dirty="0" smtClean="0"/>
              <a:t>3 </a:t>
            </a:r>
            <a:r>
              <a:rPr lang="fr-FR" sz="1100" dirty="0"/>
              <a:t>distributions différentes, je prends la place de l'observant, du premier spectateur</a:t>
            </a:r>
            <a:r>
              <a:rPr lang="fr-FR" sz="1100" dirty="0" smtClean="0"/>
              <a:t>. Les </a:t>
            </a:r>
            <a:r>
              <a:rPr lang="fr-FR" sz="1100" dirty="0"/>
              <a:t>lectures à la table permettent de ne pas enfermer ces paroles, de laisser toute la place à l'intuition des « comédiens personnages ». Ne pas figer, se laisser porter par le texte</a:t>
            </a:r>
            <a:r>
              <a:rPr lang="fr-FR" sz="1100" dirty="0" smtClean="0"/>
              <a:t>. Pour </a:t>
            </a:r>
            <a:r>
              <a:rPr lang="fr-FR" sz="1100" dirty="0"/>
              <a:t>l'interrogateur, ce n'est pas un personnage à chercher, ce n'est pas quelqu'un qui vit une histoire ou un sentiment. Il faut travailler la situation d'un homme qui fait parler cette femme pour la délivrer de son cauchemar. Il n'existe que par le désir de faire accoucher cette femme de son </a:t>
            </a:r>
            <a:r>
              <a:rPr lang="fr-FR" sz="1100" dirty="0" smtClean="0"/>
              <a:t>récit. </a:t>
            </a:r>
            <a:r>
              <a:rPr lang="fr-FR" sz="1100" b="1" dirty="0" smtClean="0"/>
              <a:t>Pas de </a:t>
            </a:r>
            <a:r>
              <a:rPr lang="fr-FR" sz="1100" b="1" dirty="0"/>
              <a:t>psychologie, pas de référence, seulement 3 voix. Il faut « être </a:t>
            </a:r>
            <a:r>
              <a:rPr lang="fr-FR" sz="1100" b="1" dirty="0" smtClean="0"/>
              <a:t>».</a:t>
            </a:r>
            <a:r>
              <a:rPr lang="fr-FR" sz="1100" dirty="0" smtClean="0"/>
              <a:t> </a:t>
            </a:r>
          </a:p>
        </p:txBody>
      </p:sp>
      <p:sp>
        <p:nvSpPr>
          <p:cNvPr id="42" name="Rectangle 41"/>
          <p:cNvSpPr/>
          <p:nvPr/>
        </p:nvSpPr>
        <p:spPr>
          <a:xfrm>
            <a:off x="1980000" y="8611411"/>
            <a:ext cx="5039999" cy="1354217"/>
          </a:xfrm>
          <a:prstGeom prst="rect">
            <a:avLst/>
          </a:prstGeom>
        </p:spPr>
        <p:txBody>
          <a:bodyPr wrap="square" lIns="0" tIns="0" rIns="0" bIns="0">
            <a:spAutoFit/>
          </a:bodyPr>
          <a:lstStyle/>
          <a:p>
            <a:pPr algn="just"/>
            <a:r>
              <a:rPr lang="fr-FR" sz="1100" dirty="0" smtClean="0"/>
              <a:t>« La </a:t>
            </a:r>
            <a:r>
              <a:rPr lang="fr-FR" sz="1100" dirty="0"/>
              <a:t>Compagnie Le Rocher des Doms est toujours en quête de l’intime humain au théâtre. Cette rencontre avec ce texte est à la hauteur de sa recherche. Pourquoi ce texte ? A la vérité, il y a 20 ans, je connaissais peu Marguerite Duras et portait un sentiment dubitatif sur l’œuvre que j’avais lue. Deux personnes m’ont ouvert d’autres portes : Laurence </a:t>
            </a:r>
            <a:r>
              <a:rPr lang="fr-FR" sz="1100" dirty="0" err="1"/>
              <a:t>Boyenval</a:t>
            </a:r>
            <a:r>
              <a:rPr lang="fr-FR" sz="1100" dirty="0"/>
              <a:t> en interprétant La Jeune Femme de Savannah </a:t>
            </a:r>
            <a:r>
              <a:rPr lang="fr-FR" sz="1100" dirty="0" err="1"/>
              <a:t>Bay</a:t>
            </a:r>
            <a:r>
              <a:rPr lang="fr-FR" sz="1100" dirty="0"/>
              <a:t>, ce fut une évidence, et Michael </a:t>
            </a:r>
            <a:r>
              <a:rPr lang="fr-FR" sz="1100" dirty="0" err="1"/>
              <a:t>Lonsdale</a:t>
            </a:r>
            <a:r>
              <a:rPr lang="fr-FR" sz="1100" dirty="0"/>
              <a:t>, notre ami, qui à force de rencontres régulières, et de partages de ses expériences théâtrales et cinématographiques avec Marguerite Duras, m’a révélé son œuvre et permis de l’apprécier</a:t>
            </a:r>
            <a:r>
              <a:rPr lang="fr-FR" sz="1100" dirty="0" smtClean="0"/>
              <a:t>. »</a:t>
            </a:r>
          </a:p>
        </p:txBody>
      </p:sp>
      <p:grpSp>
        <p:nvGrpSpPr>
          <p:cNvPr id="43" name="Groupe 42"/>
          <p:cNvGrpSpPr/>
          <p:nvPr/>
        </p:nvGrpSpPr>
        <p:grpSpPr>
          <a:xfrm>
            <a:off x="556998" y="7962990"/>
            <a:ext cx="1121436" cy="1980000"/>
            <a:chOff x="1282105" y="3391207"/>
            <a:chExt cx="1121436" cy="1980000"/>
          </a:xfrm>
        </p:grpSpPr>
        <p:sp>
          <p:nvSpPr>
            <p:cNvPr id="46" name="Rectangle 45"/>
            <p:cNvSpPr/>
            <p:nvPr/>
          </p:nvSpPr>
          <p:spPr>
            <a:xfrm>
              <a:off x="1299099" y="3411510"/>
              <a:ext cx="581356" cy="661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7" name="Image 46"/>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3563" t="2014"/>
            <a:stretch/>
          </p:blipFill>
          <p:spPr>
            <a:xfrm>
              <a:off x="1282105" y="3449268"/>
              <a:ext cx="1121436" cy="1910637"/>
            </a:xfrm>
            <a:prstGeom prst="rect">
              <a:avLst/>
            </a:prstGeom>
          </p:spPr>
        </p:pic>
        <p:sp>
          <p:nvSpPr>
            <p:cNvPr id="48" name="Rectangle 47"/>
            <p:cNvSpPr/>
            <p:nvPr/>
          </p:nvSpPr>
          <p:spPr>
            <a:xfrm>
              <a:off x="1282105" y="3391207"/>
              <a:ext cx="1080000" cy="198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 name="Rectangle 4"/>
          <p:cNvSpPr/>
          <p:nvPr/>
        </p:nvSpPr>
        <p:spPr>
          <a:xfrm>
            <a:off x="6327695" y="2800896"/>
            <a:ext cx="692305" cy="215444"/>
          </a:xfrm>
          <a:prstGeom prst="rect">
            <a:avLst/>
          </a:prstGeom>
        </p:spPr>
        <p:txBody>
          <a:bodyPr wrap="none" lIns="0" tIns="0" rIns="0" bIns="0">
            <a:spAutoFit/>
          </a:bodyPr>
          <a:lstStyle/>
          <a:p>
            <a:pPr algn="r"/>
            <a:r>
              <a:rPr lang="fr-FR" sz="1400" b="1" dirty="0" smtClean="0"/>
              <a:t>En/quête</a:t>
            </a:r>
            <a:endParaRPr lang="fr-FR" sz="1400" dirty="0"/>
          </a:p>
        </p:txBody>
      </p:sp>
      <p:sp>
        <p:nvSpPr>
          <p:cNvPr id="63" name="Rectangle 62"/>
          <p:cNvSpPr/>
          <p:nvPr/>
        </p:nvSpPr>
        <p:spPr>
          <a:xfrm>
            <a:off x="5769529" y="8307822"/>
            <a:ext cx="1250471" cy="184666"/>
          </a:xfrm>
          <a:prstGeom prst="rect">
            <a:avLst/>
          </a:prstGeom>
        </p:spPr>
        <p:txBody>
          <a:bodyPr wrap="none" lIns="0" tIns="0" rIns="0" bIns="0">
            <a:spAutoFit/>
          </a:bodyPr>
          <a:lstStyle/>
          <a:p>
            <a:pPr algn="r"/>
            <a:r>
              <a:rPr lang="fr-FR" sz="1200" b="1" dirty="0"/>
              <a:t>Michael </a:t>
            </a:r>
            <a:r>
              <a:rPr lang="fr-FR" sz="1200" b="1" dirty="0" smtClean="0"/>
              <a:t>LONSDALE</a:t>
            </a:r>
            <a:endParaRPr lang="fr-FR" sz="1200" b="1" dirty="0"/>
          </a:p>
        </p:txBody>
      </p:sp>
      <p:sp>
        <p:nvSpPr>
          <p:cNvPr id="64" name="Rectangle 63"/>
          <p:cNvSpPr/>
          <p:nvPr/>
        </p:nvSpPr>
        <p:spPr>
          <a:xfrm>
            <a:off x="1974013" y="10071388"/>
            <a:ext cx="1280351" cy="184666"/>
          </a:xfrm>
          <a:prstGeom prst="rect">
            <a:avLst/>
          </a:prstGeom>
        </p:spPr>
        <p:txBody>
          <a:bodyPr wrap="none" lIns="0" tIns="0" rIns="0" bIns="0">
            <a:spAutoFit/>
          </a:bodyPr>
          <a:lstStyle/>
          <a:p>
            <a:pPr algn="r"/>
            <a:r>
              <a:rPr lang="fr-FR" sz="1200" b="1" dirty="0"/>
              <a:t>Sylvain MARMORAT</a:t>
            </a:r>
          </a:p>
        </p:txBody>
      </p:sp>
      <p:pic>
        <p:nvPicPr>
          <p:cNvPr id="65" name="Image 64"/>
          <p:cNvPicPr>
            <a:picLocks noChangeAspect="1"/>
          </p:cNvPicPr>
          <p:nvPr/>
        </p:nvPicPr>
        <p:blipFill rotWithShape="1">
          <a:blip r:embed="rId11" cstate="print">
            <a:extLst>
              <a:ext uri="{28A0092B-C50C-407E-A947-70E740481C1C}">
                <a14:useLocalDpi xmlns:a14="http://schemas.microsoft.com/office/drawing/2010/main" val="0"/>
              </a:ext>
            </a:extLst>
          </a:blip>
          <a:srcRect r="16523"/>
          <a:stretch/>
        </p:blipFill>
        <p:spPr>
          <a:xfrm>
            <a:off x="548885" y="5771316"/>
            <a:ext cx="1082706" cy="1761999"/>
          </a:xfrm>
          <a:prstGeom prst="rect">
            <a:avLst/>
          </a:prstGeom>
        </p:spPr>
      </p:pic>
      <p:sp>
        <p:nvSpPr>
          <p:cNvPr id="66" name="Rectangle 65"/>
          <p:cNvSpPr/>
          <p:nvPr/>
        </p:nvSpPr>
        <p:spPr>
          <a:xfrm>
            <a:off x="551590" y="5562303"/>
            <a:ext cx="1080000" cy="198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a:off x="1980000" y="5524011"/>
            <a:ext cx="5033622" cy="1061829"/>
          </a:xfrm>
          <a:prstGeom prst="rect">
            <a:avLst/>
          </a:prstGeom>
        </p:spPr>
        <p:txBody>
          <a:bodyPr wrap="square" lIns="0" tIns="0" rIns="0" bIns="0" anchor="ctr" anchorCtr="0">
            <a:spAutoFit/>
          </a:bodyPr>
          <a:lstStyle/>
          <a:p>
            <a:pPr algn="just"/>
            <a:r>
              <a:rPr lang="fr-FR" sz="1150" b="1" dirty="0" smtClean="0"/>
              <a:t>« </a:t>
            </a:r>
            <a:r>
              <a:rPr lang="fr-FR" sz="1150" b="1" dirty="0"/>
              <a:t>La folie exerce sur moi une séduction, c'est à l'heure actuelle le seul véritable élargissement de la personne, dans le monde de la folie, il n'y a rien, ni bêtise, ni intelligence, c'est la fin du manichéisme, de la responsabilité, de la culpabilité. Claire Lannes a derrière elle ce qui a donné de l'importance à sa vie : l'amour. Son centre de gravité s'est déplacé, il est d'habitude en avant de nous dans l'avenir, chez elle il est dans le passé alors c'est merveilleux. »</a:t>
            </a:r>
          </a:p>
        </p:txBody>
      </p:sp>
      <p:sp>
        <p:nvSpPr>
          <p:cNvPr id="39" name="Rectangle 38"/>
          <p:cNvSpPr/>
          <p:nvPr/>
        </p:nvSpPr>
        <p:spPr>
          <a:xfrm>
            <a:off x="5816594" y="6502480"/>
            <a:ext cx="1203406" cy="184666"/>
          </a:xfrm>
          <a:prstGeom prst="rect">
            <a:avLst/>
          </a:prstGeom>
        </p:spPr>
        <p:txBody>
          <a:bodyPr wrap="none" lIns="0" tIns="0" rIns="0" bIns="0">
            <a:spAutoFit/>
          </a:bodyPr>
          <a:lstStyle/>
          <a:p>
            <a:pPr algn="r"/>
            <a:r>
              <a:rPr lang="fr-FR" sz="1200" b="1" dirty="0" smtClean="0"/>
              <a:t>Marguerite DURAS</a:t>
            </a:r>
            <a:endParaRPr lang="fr-FR" sz="1200" b="1" dirty="0"/>
          </a:p>
        </p:txBody>
      </p:sp>
    </p:spTree>
    <p:extLst>
      <p:ext uri="{BB962C8B-B14F-4D97-AF65-F5344CB8AC3E}">
        <p14:creationId xmlns:p14="http://schemas.microsoft.com/office/powerpoint/2010/main" val="1051865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 27"/>
          <p:cNvPicPr>
            <a:picLocks noChangeAspect="1"/>
          </p:cNvPicPr>
          <p:nvPr/>
        </p:nvPicPr>
        <p:blipFill rotWithShape="1">
          <a:blip r:embed="rId3" cstate="print">
            <a:extLst>
              <a:ext uri="{28A0092B-C50C-407E-A947-70E740481C1C}">
                <a14:useLocalDpi xmlns:a14="http://schemas.microsoft.com/office/drawing/2010/main" val="0"/>
              </a:ext>
            </a:extLst>
          </a:blip>
          <a:srcRect l="23770"/>
          <a:stretch/>
        </p:blipFill>
        <p:spPr>
          <a:xfrm rot="13352063">
            <a:off x="-2715" y="2441884"/>
            <a:ext cx="855735" cy="911636"/>
          </a:xfrm>
          <a:prstGeom prst="rect">
            <a:avLst/>
          </a:prstGeom>
        </p:spPr>
      </p:pic>
      <p:pic>
        <p:nvPicPr>
          <p:cNvPr id="29" name="Imag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9128">
            <a:off x="1570589" y="727829"/>
            <a:ext cx="3465814" cy="2129281"/>
          </a:xfrm>
          <a:prstGeom prst="rect">
            <a:avLst/>
          </a:prstGeom>
        </p:spPr>
      </p:pic>
      <p:sp>
        <p:nvSpPr>
          <p:cNvPr id="3" name="Rectangle 2"/>
          <p:cNvSpPr/>
          <p:nvPr/>
        </p:nvSpPr>
        <p:spPr>
          <a:xfrm>
            <a:off x="2209800" y="3355618"/>
            <a:ext cx="4810199" cy="861774"/>
          </a:xfrm>
          <a:prstGeom prst="rect">
            <a:avLst/>
          </a:prstGeom>
        </p:spPr>
        <p:txBody>
          <a:bodyPr wrap="square" lIns="0" tIns="0" rIns="0" bIns="0" anchor="ctr" anchorCtr="0">
            <a:spAutoFit/>
          </a:bodyPr>
          <a:lstStyle/>
          <a:p>
            <a:pPr algn="r"/>
            <a:r>
              <a:rPr lang="fr-FR" sz="1400" i="1" dirty="0" smtClean="0"/>
              <a:t>«</a:t>
            </a:r>
            <a:r>
              <a:rPr lang="fr-FR" sz="1400" i="1" dirty="0"/>
              <a:t> Je cherche qui est cette femme, Claire </a:t>
            </a:r>
            <a:r>
              <a:rPr lang="fr-FR" sz="1400" i="1" dirty="0" smtClean="0"/>
              <a:t>Lannes.</a:t>
            </a:r>
          </a:p>
          <a:p>
            <a:pPr algn="r"/>
            <a:r>
              <a:rPr lang="fr-FR" sz="1400" i="1" dirty="0" smtClean="0"/>
              <a:t>Claire </a:t>
            </a:r>
            <a:r>
              <a:rPr lang="fr-FR" sz="1400" i="1" dirty="0"/>
              <a:t>Lannes a commis un </a:t>
            </a:r>
            <a:r>
              <a:rPr lang="fr-FR" sz="1400" i="1" dirty="0" smtClean="0"/>
              <a:t>crime.</a:t>
            </a:r>
          </a:p>
          <a:p>
            <a:pPr algn="r"/>
            <a:r>
              <a:rPr lang="fr-FR" sz="1400" i="1" dirty="0" smtClean="0"/>
              <a:t>Elle </a:t>
            </a:r>
            <a:r>
              <a:rPr lang="fr-FR" sz="1400" i="1" dirty="0"/>
              <a:t>ne donne aucune raison à ce </a:t>
            </a:r>
            <a:r>
              <a:rPr lang="fr-FR" sz="1400" i="1" dirty="0" smtClean="0"/>
              <a:t>crime. </a:t>
            </a:r>
          </a:p>
          <a:p>
            <a:pPr algn="r"/>
            <a:r>
              <a:rPr lang="fr-FR" sz="1400" i="1" dirty="0" smtClean="0"/>
              <a:t>Alors</a:t>
            </a:r>
            <a:r>
              <a:rPr lang="fr-FR" sz="1400" i="1" dirty="0"/>
              <a:t>, je cherche pour elle. »</a:t>
            </a:r>
            <a:endParaRPr lang="fr-FR" sz="1400" dirty="0"/>
          </a:p>
        </p:txBody>
      </p:sp>
      <p:sp>
        <p:nvSpPr>
          <p:cNvPr id="30" name="Ellipse 18"/>
          <p:cNvSpPr/>
          <p:nvPr/>
        </p:nvSpPr>
        <p:spPr>
          <a:xfrm rot="19131905">
            <a:off x="810021" y="427092"/>
            <a:ext cx="1520814" cy="1141839"/>
          </a:xfrm>
          <a:custGeom>
            <a:avLst/>
            <a:gdLst>
              <a:gd name="connsiteX0" fmla="*/ 0 w 1198555"/>
              <a:gd name="connsiteY0" fmla="*/ 502113 h 1004225"/>
              <a:gd name="connsiteX1" fmla="*/ 599278 w 1198555"/>
              <a:gd name="connsiteY1" fmla="*/ 0 h 1004225"/>
              <a:gd name="connsiteX2" fmla="*/ 1198556 w 1198555"/>
              <a:gd name="connsiteY2" fmla="*/ 502113 h 1004225"/>
              <a:gd name="connsiteX3" fmla="*/ 599278 w 1198555"/>
              <a:gd name="connsiteY3" fmla="*/ 1004226 h 1004225"/>
              <a:gd name="connsiteX4" fmla="*/ 0 w 1198555"/>
              <a:gd name="connsiteY4" fmla="*/ 502113 h 1004225"/>
              <a:gd name="connsiteX0" fmla="*/ 32 w 1198588"/>
              <a:gd name="connsiteY0" fmla="*/ 438936 h 941049"/>
              <a:gd name="connsiteX1" fmla="*/ 579359 w 1198588"/>
              <a:gd name="connsiteY1" fmla="*/ 0 h 941049"/>
              <a:gd name="connsiteX2" fmla="*/ 1198588 w 1198588"/>
              <a:gd name="connsiteY2" fmla="*/ 438936 h 941049"/>
              <a:gd name="connsiteX3" fmla="*/ 599310 w 1198588"/>
              <a:gd name="connsiteY3" fmla="*/ 941049 h 941049"/>
              <a:gd name="connsiteX4" fmla="*/ 32 w 1198588"/>
              <a:gd name="connsiteY4" fmla="*/ 438936 h 941049"/>
              <a:gd name="connsiteX0" fmla="*/ 16 w 1198572"/>
              <a:gd name="connsiteY0" fmla="*/ 438936 h 887847"/>
              <a:gd name="connsiteX1" fmla="*/ 579343 w 1198572"/>
              <a:gd name="connsiteY1" fmla="*/ 0 h 887847"/>
              <a:gd name="connsiteX2" fmla="*/ 1198572 w 1198572"/>
              <a:gd name="connsiteY2" fmla="*/ 438936 h 887847"/>
              <a:gd name="connsiteX3" fmla="*/ 566043 w 1198572"/>
              <a:gd name="connsiteY3" fmla="*/ 887847 h 887847"/>
              <a:gd name="connsiteX4" fmla="*/ 16 w 1198572"/>
              <a:gd name="connsiteY4" fmla="*/ 438936 h 887847"/>
              <a:gd name="connsiteX0" fmla="*/ 10 w 1075538"/>
              <a:gd name="connsiteY0" fmla="*/ 439084 h 888316"/>
              <a:gd name="connsiteX1" fmla="*/ 579337 w 1075538"/>
              <a:gd name="connsiteY1" fmla="*/ 148 h 888316"/>
              <a:gd name="connsiteX2" fmla="*/ 1075538 w 1075538"/>
              <a:gd name="connsiteY2" fmla="*/ 485635 h 888316"/>
              <a:gd name="connsiteX3" fmla="*/ 566037 w 1075538"/>
              <a:gd name="connsiteY3" fmla="*/ 887995 h 888316"/>
              <a:gd name="connsiteX4" fmla="*/ 10 w 1075538"/>
              <a:gd name="connsiteY4" fmla="*/ 439084 h 888316"/>
              <a:gd name="connsiteX0" fmla="*/ 7 w 1218514"/>
              <a:gd name="connsiteY0" fmla="*/ 452310 h 888090"/>
              <a:gd name="connsiteX1" fmla="*/ 722313 w 1218514"/>
              <a:gd name="connsiteY1" fmla="*/ 74 h 888090"/>
              <a:gd name="connsiteX2" fmla="*/ 1218514 w 1218514"/>
              <a:gd name="connsiteY2" fmla="*/ 485561 h 888090"/>
              <a:gd name="connsiteX3" fmla="*/ 709013 w 1218514"/>
              <a:gd name="connsiteY3" fmla="*/ 887921 h 888090"/>
              <a:gd name="connsiteX4" fmla="*/ 7 w 1218514"/>
              <a:gd name="connsiteY4" fmla="*/ 452310 h 888090"/>
              <a:gd name="connsiteX0" fmla="*/ 9 w 1138714"/>
              <a:gd name="connsiteY0" fmla="*/ 445693 h 888193"/>
              <a:gd name="connsiteX1" fmla="*/ 642513 w 1138714"/>
              <a:gd name="connsiteY1" fmla="*/ 107 h 888193"/>
              <a:gd name="connsiteX2" fmla="*/ 1138714 w 1138714"/>
              <a:gd name="connsiteY2" fmla="*/ 485594 h 888193"/>
              <a:gd name="connsiteX3" fmla="*/ 629213 w 1138714"/>
              <a:gd name="connsiteY3" fmla="*/ 887954 h 888193"/>
              <a:gd name="connsiteX4" fmla="*/ 9 w 1138714"/>
              <a:gd name="connsiteY4" fmla="*/ 445693 h 888193"/>
              <a:gd name="connsiteX0" fmla="*/ 5 w 1138710"/>
              <a:gd name="connsiteY0" fmla="*/ 412453 h 854953"/>
              <a:gd name="connsiteX1" fmla="*/ 619233 w 1138710"/>
              <a:gd name="connsiteY1" fmla="*/ 118 h 854953"/>
              <a:gd name="connsiteX2" fmla="*/ 1138710 w 1138710"/>
              <a:gd name="connsiteY2" fmla="*/ 452354 h 854953"/>
              <a:gd name="connsiteX3" fmla="*/ 629209 w 1138710"/>
              <a:gd name="connsiteY3" fmla="*/ 854714 h 854953"/>
              <a:gd name="connsiteX4" fmla="*/ 5 w 1138710"/>
              <a:gd name="connsiteY4" fmla="*/ 412453 h 854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710" h="854953">
                <a:moveTo>
                  <a:pt x="5" y="412453"/>
                </a:moveTo>
                <a:cubicBezTo>
                  <a:pt x="-1658" y="270020"/>
                  <a:pt x="429449" y="-6532"/>
                  <a:pt x="619233" y="118"/>
                </a:cubicBezTo>
                <a:cubicBezTo>
                  <a:pt x="809017" y="6768"/>
                  <a:pt x="1138710" y="175045"/>
                  <a:pt x="1138710" y="452354"/>
                </a:cubicBezTo>
                <a:cubicBezTo>
                  <a:pt x="1138710" y="729663"/>
                  <a:pt x="818993" y="861364"/>
                  <a:pt x="629209" y="854714"/>
                </a:cubicBezTo>
                <a:cubicBezTo>
                  <a:pt x="439425" y="848064"/>
                  <a:pt x="1668" y="554886"/>
                  <a:pt x="5" y="412453"/>
                </a:cubicBezTo>
                <a:close/>
              </a:path>
            </a:pathLst>
          </a:custGeom>
          <a:solidFill>
            <a:srgbClr val="B29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2" name="Image 3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059994">
            <a:off x="570868" y="719165"/>
            <a:ext cx="1841317" cy="1506811"/>
          </a:xfrm>
          <a:prstGeom prst="rect">
            <a:avLst/>
          </a:prstGeom>
        </p:spPr>
      </p:pic>
      <p:sp>
        <p:nvSpPr>
          <p:cNvPr id="37" name="Ellipse 18"/>
          <p:cNvSpPr/>
          <p:nvPr/>
        </p:nvSpPr>
        <p:spPr>
          <a:xfrm rot="8960879">
            <a:off x="6613595" y="9970755"/>
            <a:ext cx="502406" cy="377212"/>
          </a:xfrm>
          <a:custGeom>
            <a:avLst/>
            <a:gdLst>
              <a:gd name="connsiteX0" fmla="*/ 0 w 1198555"/>
              <a:gd name="connsiteY0" fmla="*/ 502113 h 1004225"/>
              <a:gd name="connsiteX1" fmla="*/ 599278 w 1198555"/>
              <a:gd name="connsiteY1" fmla="*/ 0 h 1004225"/>
              <a:gd name="connsiteX2" fmla="*/ 1198556 w 1198555"/>
              <a:gd name="connsiteY2" fmla="*/ 502113 h 1004225"/>
              <a:gd name="connsiteX3" fmla="*/ 599278 w 1198555"/>
              <a:gd name="connsiteY3" fmla="*/ 1004226 h 1004225"/>
              <a:gd name="connsiteX4" fmla="*/ 0 w 1198555"/>
              <a:gd name="connsiteY4" fmla="*/ 502113 h 1004225"/>
              <a:gd name="connsiteX0" fmla="*/ 32 w 1198588"/>
              <a:gd name="connsiteY0" fmla="*/ 438936 h 941049"/>
              <a:gd name="connsiteX1" fmla="*/ 579359 w 1198588"/>
              <a:gd name="connsiteY1" fmla="*/ 0 h 941049"/>
              <a:gd name="connsiteX2" fmla="*/ 1198588 w 1198588"/>
              <a:gd name="connsiteY2" fmla="*/ 438936 h 941049"/>
              <a:gd name="connsiteX3" fmla="*/ 599310 w 1198588"/>
              <a:gd name="connsiteY3" fmla="*/ 941049 h 941049"/>
              <a:gd name="connsiteX4" fmla="*/ 32 w 1198588"/>
              <a:gd name="connsiteY4" fmla="*/ 438936 h 941049"/>
              <a:gd name="connsiteX0" fmla="*/ 16 w 1198572"/>
              <a:gd name="connsiteY0" fmla="*/ 438936 h 887847"/>
              <a:gd name="connsiteX1" fmla="*/ 579343 w 1198572"/>
              <a:gd name="connsiteY1" fmla="*/ 0 h 887847"/>
              <a:gd name="connsiteX2" fmla="*/ 1198572 w 1198572"/>
              <a:gd name="connsiteY2" fmla="*/ 438936 h 887847"/>
              <a:gd name="connsiteX3" fmla="*/ 566043 w 1198572"/>
              <a:gd name="connsiteY3" fmla="*/ 887847 h 887847"/>
              <a:gd name="connsiteX4" fmla="*/ 16 w 1198572"/>
              <a:gd name="connsiteY4" fmla="*/ 438936 h 887847"/>
              <a:gd name="connsiteX0" fmla="*/ 10 w 1075538"/>
              <a:gd name="connsiteY0" fmla="*/ 439084 h 888316"/>
              <a:gd name="connsiteX1" fmla="*/ 579337 w 1075538"/>
              <a:gd name="connsiteY1" fmla="*/ 148 h 888316"/>
              <a:gd name="connsiteX2" fmla="*/ 1075538 w 1075538"/>
              <a:gd name="connsiteY2" fmla="*/ 485635 h 888316"/>
              <a:gd name="connsiteX3" fmla="*/ 566037 w 1075538"/>
              <a:gd name="connsiteY3" fmla="*/ 887995 h 888316"/>
              <a:gd name="connsiteX4" fmla="*/ 10 w 1075538"/>
              <a:gd name="connsiteY4" fmla="*/ 439084 h 888316"/>
              <a:gd name="connsiteX0" fmla="*/ 7 w 1218514"/>
              <a:gd name="connsiteY0" fmla="*/ 452310 h 888090"/>
              <a:gd name="connsiteX1" fmla="*/ 722313 w 1218514"/>
              <a:gd name="connsiteY1" fmla="*/ 74 h 888090"/>
              <a:gd name="connsiteX2" fmla="*/ 1218514 w 1218514"/>
              <a:gd name="connsiteY2" fmla="*/ 485561 h 888090"/>
              <a:gd name="connsiteX3" fmla="*/ 709013 w 1218514"/>
              <a:gd name="connsiteY3" fmla="*/ 887921 h 888090"/>
              <a:gd name="connsiteX4" fmla="*/ 7 w 1218514"/>
              <a:gd name="connsiteY4" fmla="*/ 452310 h 888090"/>
              <a:gd name="connsiteX0" fmla="*/ 9 w 1138714"/>
              <a:gd name="connsiteY0" fmla="*/ 445693 h 888193"/>
              <a:gd name="connsiteX1" fmla="*/ 642513 w 1138714"/>
              <a:gd name="connsiteY1" fmla="*/ 107 h 888193"/>
              <a:gd name="connsiteX2" fmla="*/ 1138714 w 1138714"/>
              <a:gd name="connsiteY2" fmla="*/ 485594 h 888193"/>
              <a:gd name="connsiteX3" fmla="*/ 629213 w 1138714"/>
              <a:gd name="connsiteY3" fmla="*/ 887954 h 888193"/>
              <a:gd name="connsiteX4" fmla="*/ 9 w 1138714"/>
              <a:gd name="connsiteY4" fmla="*/ 445693 h 888193"/>
              <a:gd name="connsiteX0" fmla="*/ 5 w 1138710"/>
              <a:gd name="connsiteY0" fmla="*/ 412453 h 854953"/>
              <a:gd name="connsiteX1" fmla="*/ 619233 w 1138710"/>
              <a:gd name="connsiteY1" fmla="*/ 118 h 854953"/>
              <a:gd name="connsiteX2" fmla="*/ 1138710 w 1138710"/>
              <a:gd name="connsiteY2" fmla="*/ 452354 h 854953"/>
              <a:gd name="connsiteX3" fmla="*/ 629209 w 1138710"/>
              <a:gd name="connsiteY3" fmla="*/ 854714 h 854953"/>
              <a:gd name="connsiteX4" fmla="*/ 5 w 1138710"/>
              <a:gd name="connsiteY4" fmla="*/ 412453 h 854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710" h="854953">
                <a:moveTo>
                  <a:pt x="5" y="412453"/>
                </a:moveTo>
                <a:cubicBezTo>
                  <a:pt x="-1658" y="270020"/>
                  <a:pt x="429449" y="-6532"/>
                  <a:pt x="619233" y="118"/>
                </a:cubicBezTo>
                <a:cubicBezTo>
                  <a:pt x="809017" y="6768"/>
                  <a:pt x="1138710" y="175045"/>
                  <a:pt x="1138710" y="452354"/>
                </a:cubicBezTo>
                <a:cubicBezTo>
                  <a:pt x="1138710" y="729663"/>
                  <a:pt x="818993" y="861364"/>
                  <a:pt x="629209" y="854714"/>
                </a:cubicBezTo>
                <a:cubicBezTo>
                  <a:pt x="439425" y="848064"/>
                  <a:pt x="1668" y="554886"/>
                  <a:pt x="5" y="412453"/>
                </a:cubicBezTo>
                <a:close/>
              </a:path>
            </a:pathLst>
          </a:custGeom>
          <a:solidFill>
            <a:srgbClr val="B29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p:cNvSpPr txBox="1"/>
          <p:nvPr/>
        </p:nvSpPr>
        <p:spPr>
          <a:xfrm>
            <a:off x="3819383" y="10210531"/>
            <a:ext cx="3045415" cy="169277"/>
          </a:xfrm>
          <a:prstGeom prst="rect">
            <a:avLst/>
          </a:prstGeom>
          <a:noFill/>
        </p:spPr>
        <p:txBody>
          <a:bodyPr wrap="square" lIns="0" tIns="0" rIns="0" bIns="0" rtlCol="0" anchor="ctr" anchorCtr="0">
            <a:spAutoFit/>
          </a:bodyPr>
          <a:lstStyle/>
          <a:p>
            <a:pPr algn="r"/>
            <a:r>
              <a:rPr lang="fr-FR" sz="1100" dirty="0" smtClean="0">
                <a:solidFill>
                  <a:schemeClr val="tx1">
                    <a:lumMod val="65000"/>
                    <a:lumOff val="35000"/>
                  </a:schemeClr>
                </a:solidFill>
                <a:latin typeface="Criticized" pitchFamily="2" charset="0"/>
                <a:ea typeface="Criticized" pitchFamily="2" charset="0"/>
              </a:rPr>
              <a:t>C</a:t>
            </a:r>
            <a:r>
              <a:rPr lang="fr-FR" sz="1100" b="1" dirty="0" smtClean="0">
                <a:solidFill>
                  <a:schemeClr val="tx1">
                    <a:lumMod val="65000"/>
                    <a:lumOff val="35000"/>
                  </a:schemeClr>
                </a:solidFill>
                <a:latin typeface="Criticized" pitchFamily="2" charset="0"/>
                <a:ea typeface="Criticized" pitchFamily="2" charset="0"/>
              </a:rPr>
              <a:t>I</a:t>
            </a:r>
            <a:r>
              <a:rPr lang="fr-FR" sz="1100" dirty="0" smtClean="0">
                <a:solidFill>
                  <a:schemeClr val="tx1">
                    <a:lumMod val="65000"/>
                    <a:lumOff val="35000"/>
                  </a:schemeClr>
                </a:solidFill>
                <a:latin typeface="Criticized" pitchFamily="2" charset="0"/>
                <a:ea typeface="Criticized" pitchFamily="2" charset="0"/>
              </a:rPr>
              <a:t>E LE ROCHER DES DOMS</a:t>
            </a:r>
            <a:endParaRPr lang="fr-FR" sz="1100" dirty="0">
              <a:solidFill>
                <a:schemeClr val="tx1">
                  <a:lumMod val="65000"/>
                  <a:lumOff val="35000"/>
                </a:schemeClr>
              </a:solidFill>
              <a:latin typeface="Criticized" pitchFamily="2" charset="0"/>
              <a:ea typeface="Criticized" pitchFamily="2" charset="0"/>
            </a:endParaRPr>
          </a:p>
        </p:txBody>
      </p:sp>
      <p:pic>
        <p:nvPicPr>
          <p:cNvPr id="48" name="Image 47"/>
          <p:cNvPicPr>
            <a:picLocks noChangeAspect="1"/>
          </p:cNvPicPr>
          <p:nvPr/>
        </p:nvPicPr>
        <p:blipFill>
          <a:blip r:embed="rId6" cstate="print">
            <a:clrChange>
              <a:clrFrom>
                <a:srgbClr val="FFFFFF"/>
              </a:clrFrom>
              <a:clrTo>
                <a:srgbClr val="FFFFFF">
                  <a:alpha val="0"/>
                </a:srgbClr>
              </a:clrTo>
            </a:clrChange>
            <a:biLevel thresh="50000"/>
            <a:extLst>
              <a:ext uri="{28A0092B-C50C-407E-A947-70E740481C1C}">
                <a14:useLocalDpi xmlns:a14="http://schemas.microsoft.com/office/drawing/2010/main" val="0"/>
              </a:ext>
            </a:extLst>
          </a:blip>
          <a:stretch>
            <a:fillRect/>
          </a:stretch>
        </p:blipFill>
        <p:spPr>
          <a:xfrm rot="8399990">
            <a:off x="46237" y="2749965"/>
            <a:ext cx="872140" cy="713702"/>
          </a:xfrm>
          <a:prstGeom prst="rect">
            <a:avLst/>
          </a:prstGeom>
        </p:spPr>
      </p:pic>
      <p:grpSp>
        <p:nvGrpSpPr>
          <p:cNvPr id="6" name="Groupe 5"/>
          <p:cNvGrpSpPr/>
          <p:nvPr/>
        </p:nvGrpSpPr>
        <p:grpSpPr>
          <a:xfrm>
            <a:off x="556187" y="3128072"/>
            <a:ext cx="1080000" cy="1980000"/>
            <a:chOff x="1439996" y="3418439"/>
            <a:chExt cx="1884782" cy="3374565"/>
          </a:xfrm>
        </p:grpSpPr>
        <p:pic>
          <p:nvPicPr>
            <p:cNvPr id="21" name="Image 20"/>
            <p:cNvPicPr>
              <a:picLocks noChangeAspect="1"/>
            </p:cNvPicPr>
            <p:nvPr/>
          </p:nvPicPr>
          <p:blipFill rotWithShape="1">
            <a:blip r:embed="rId7" cstate="print">
              <a:extLst>
                <a:ext uri="{28A0092B-C50C-407E-A947-70E740481C1C}">
                  <a14:useLocalDpi xmlns:a14="http://schemas.microsoft.com/office/drawing/2010/main" val="0"/>
                </a:ext>
              </a:extLst>
            </a:blip>
            <a:srcRect l="14888" t="13182" r="24983" b="3758"/>
            <a:stretch/>
          </p:blipFill>
          <p:spPr>
            <a:xfrm>
              <a:off x="1439999" y="3418439"/>
              <a:ext cx="1884779" cy="3374558"/>
            </a:xfrm>
            <a:prstGeom prst="rect">
              <a:avLst/>
            </a:prstGeom>
          </p:spPr>
        </p:pic>
        <p:sp>
          <p:nvSpPr>
            <p:cNvPr id="22" name="Rectangle 21"/>
            <p:cNvSpPr>
              <a:spLocks noChangeAspect="1"/>
            </p:cNvSpPr>
            <p:nvPr/>
          </p:nvSpPr>
          <p:spPr>
            <a:xfrm>
              <a:off x="1439996" y="3418441"/>
              <a:ext cx="1884782" cy="33745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3" name="Rectangle 22"/>
          <p:cNvSpPr/>
          <p:nvPr/>
        </p:nvSpPr>
        <p:spPr>
          <a:xfrm>
            <a:off x="1980000" y="4466454"/>
            <a:ext cx="5033622" cy="5555367"/>
          </a:xfrm>
          <a:prstGeom prst="rect">
            <a:avLst/>
          </a:prstGeom>
        </p:spPr>
        <p:txBody>
          <a:bodyPr wrap="square" lIns="0" tIns="0" rIns="0" bIns="0" anchor="ctr" anchorCtr="0">
            <a:spAutoFit/>
          </a:bodyPr>
          <a:lstStyle/>
          <a:p>
            <a:pPr algn="just"/>
            <a:r>
              <a:rPr lang="fr-FR" sz="1100" dirty="0" smtClean="0"/>
              <a:t>Née </a:t>
            </a:r>
            <a:r>
              <a:rPr lang="fr-FR" sz="1100" dirty="0"/>
              <a:t>en 1914 en Indochine où elle reste jusqu’à l’âge de 18 ans, Marguerite Donnadieu, après ses études (DES en droit public et en économie politique), est embauchée au service d’informations du Ministère des colonies de 1935 à 1941. C’est à cette époque qu’elle publiera sous son nom « Donnadieu », en collaboration avec Philippe Roques et à la demande de Georges Mandel (Ministre des </a:t>
            </a:r>
            <a:r>
              <a:rPr lang="fr-FR" sz="1100" dirty="0" smtClean="0"/>
              <a:t>colonies) </a:t>
            </a:r>
            <a:r>
              <a:rPr lang="fr-FR" sz="1100" i="1" dirty="0" smtClean="0"/>
              <a:t>L’Empire Français</a:t>
            </a:r>
            <a:r>
              <a:rPr lang="fr-FR" sz="1100" dirty="0" smtClean="0"/>
              <a:t>, </a:t>
            </a:r>
            <a:r>
              <a:rPr lang="fr-FR" sz="1100" dirty="0"/>
              <a:t>qu’elle qualifiera plus tard de propagande coloniale, d’erreur de jeunesse</a:t>
            </a:r>
            <a:r>
              <a:rPr lang="fr-FR" sz="1100" dirty="0" smtClean="0"/>
              <a:t>.</a:t>
            </a:r>
          </a:p>
          <a:p>
            <a:pPr algn="just"/>
            <a:endParaRPr lang="fr-FR" sz="1000" dirty="0"/>
          </a:p>
          <a:p>
            <a:pPr algn="just"/>
            <a:r>
              <a:rPr lang="fr-FR" sz="1100" dirty="0"/>
              <a:t>En 1943, elle entre en résistance dans le Mouvement National des prisonniers de Guerre et déportés, dirigé par François </a:t>
            </a:r>
            <a:r>
              <a:rPr lang="fr-FR" sz="1100" dirty="0" smtClean="0"/>
              <a:t>Mitterrand. </a:t>
            </a:r>
            <a:r>
              <a:rPr lang="fr-FR" sz="1100" dirty="0"/>
              <a:t>Elle prend très tôt la mesure de la catastrophe de l’Histoire en général</a:t>
            </a:r>
            <a:r>
              <a:rPr lang="fr-FR" sz="1100" dirty="0" smtClean="0"/>
              <a:t>. La </a:t>
            </a:r>
            <a:r>
              <a:rPr lang="fr-FR" sz="1100" dirty="0"/>
              <a:t>même année, elle publie son premier roman </a:t>
            </a:r>
            <a:r>
              <a:rPr lang="fr-FR" sz="1100" i="1" dirty="0" smtClean="0"/>
              <a:t>Les Impudents</a:t>
            </a:r>
            <a:r>
              <a:rPr lang="fr-FR" sz="1100" dirty="0" smtClean="0"/>
              <a:t>. </a:t>
            </a:r>
            <a:r>
              <a:rPr lang="fr-FR" sz="1100" dirty="0"/>
              <a:t>Claude Roy dira de ce texte : «  Il ne ressemblait pas encore tout à fait à cette voix qui allait sourdre d’elle et devenir Duras. Mais il montait déjà de ces pages, ce vertige de surprise, de questionnement du monde en sourdine des mots, et ce vacillement de solitude entre les êtres ensemble – sa musique à elle tout au long de son œuvre </a:t>
            </a:r>
            <a:r>
              <a:rPr lang="fr-FR" sz="1100" dirty="0" smtClean="0"/>
              <a:t>».</a:t>
            </a:r>
          </a:p>
          <a:p>
            <a:pPr algn="just"/>
            <a:endParaRPr lang="fr-FR" sz="1000" dirty="0"/>
          </a:p>
          <a:p>
            <a:pPr algn="just"/>
            <a:r>
              <a:rPr lang="fr-FR" sz="1100" dirty="0"/>
              <a:t>Et son œuvre fut importante : </a:t>
            </a:r>
            <a:r>
              <a:rPr lang="fr-FR" sz="1100" i="1" dirty="0" smtClean="0"/>
              <a:t>Un </a:t>
            </a:r>
            <a:r>
              <a:rPr lang="fr-FR" sz="1100" i="1" dirty="0"/>
              <a:t>Barrage contre le Pacifique</a:t>
            </a:r>
            <a:r>
              <a:rPr lang="fr-FR" sz="1100" dirty="0"/>
              <a:t>, </a:t>
            </a:r>
            <a:r>
              <a:rPr lang="fr-FR" sz="1100" i="1" dirty="0" smtClean="0"/>
              <a:t>Moderato </a:t>
            </a:r>
            <a:r>
              <a:rPr lang="fr-FR" sz="1100" i="1" dirty="0"/>
              <a:t>Cantabile</a:t>
            </a:r>
            <a:r>
              <a:rPr lang="fr-FR" sz="1100" dirty="0"/>
              <a:t>, </a:t>
            </a:r>
            <a:r>
              <a:rPr lang="fr-FR" sz="1100" i="1" dirty="0"/>
              <a:t>Le Ravissement de </a:t>
            </a:r>
            <a:r>
              <a:rPr lang="fr-FR" sz="1100" i="1" dirty="0" err="1"/>
              <a:t>Lol</a:t>
            </a:r>
            <a:r>
              <a:rPr lang="fr-FR" sz="1100" i="1" dirty="0"/>
              <a:t> V. Stein</a:t>
            </a:r>
            <a:r>
              <a:rPr lang="fr-FR" sz="1100" dirty="0"/>
              <a:t>, </a:t>
            </a:r>
            <a:r>
              <a:rPr lang="fr-FR" sz="1100" i="1" dirty="0"/>
              <a:t>L’Amant</a:t>
            </a:r>
            <a:r>
              <a:rPr lang="fr-FR" sz="1100" dirty="0"/>
              <a:t> (Prix Goncourt 1984, qui la révèle au grand public), plus d’une centaine de </a:t>
            </a:r>
            <a:r>
              <a:rPr lang="fr-FR" sz="1100" dirty="0" smtClean="0"/>
              <a:t>textes. Au </a:t>
            </a:r>
            <a:r>
              <a:rPr lang="fr-FR" sz="1100" dirty="0"/>
              <a:t>fil du temps, une voix s’impose, aux multiples tonalités, traversant les textes, les films, les chroniques, les entretiens. </a:t>
            </a:r>
            <a:r>
              <a:rPr lang="fr-FR" sz="1100" dirty="0" smtClean="0"/>
              <a:t>L’histoire </a:t>
            </a:r>
            <a:r>
              <a:rPr lang="fr-FR" sz="1100" dirty="0"/>
              <a:t>de la reconnaissance de Marguerite Duras fut mouvementée, même si ses premiers livres furent remarqués. Rarement une œuvre aura autant opposés les inconditionnels et les détracteurs</a:t>
            </a:r>
            <a:r>
              <a:rPr lang="fr-FR" sz="1100" dirty="0" smtClean="0"/>
              <a:t>.</a:t>
            </a:r>
          </a:p>
          <a:p>
            <a:pPr algn="just"/>
            <a:endParaRPr lang="fr-FR" sz="1000" dirty="0"/>
          </a:p>
          <a:p>
            <a:pPr algn="just"/>
            <a:r>
              <a:rPr lang="fr-FR" sz="1100" dirty="0"/>
              <a:t>Michel </a:t>
            </a:r>
            <a:r>
              <a:rPr lang="fr-FR" sz="1100" dirty="0" smtClean="0"/>
              <a:t>Cournot, critique </a:t>
            </a:r>
            <a:r>
              <a:rPr lang="fr-FR" sz="1100" dirty="0"/>
              <a:t>de cinéma au </a:t>
            </a:r>
            <a:r>
              <a:rPr lang="fr-FR" sz="1100" i="1" dirty="0"/>
              <a:t>Nouvel Observateur</a:t>
            </a:r>
            <a:r>
              <a:rPr lang="fr-FR" sz="1100" dirty="0"/>
              <a:t>, et critique Dramatique pour </a:t>
            </a:r>
            <a:r>
              <a:rPr lang="fr-FR" sz="1100" i="1" dirty="0"/>
              <a:t>Le Monde</a:t>
            </a:r>
            <a:r>
              <a:rPr lang="fr-FR" sz="1100" dirty="0"/>
              <a:t>, </a:t>
            </a:r>
            <a:r>
              <a:rPr lang="fr-FR" sz="1100" dirty="0" smtClean="0"/>
              <a:t>écrira : </a:t>
            </a:r>
            <a:r>
              <a:rPr lang="fr-FR" sz="1100" dirty="0"/>
              <a:t>« Les </a:t>
            </a:r>
            <a:r>
              <a:rPr lang="fr-FR" sz="1100" dirty="0" smtClean="0"/>
              <a:t>paroles, </a:t>
            </a:r>
            <a:r>
              <a:rPr lang="fr-FR" sz="1100" dirty="0"/>
              <a:t>qui </a:t>
            </a:r>
            <a:r>
              <a:rPr lang="fr-FR" sz="1100" dirty="0" smtClean="0"/>
              <a:t>s’ajoutent </a:t>
            </a:r>
            <a:r>
              <a:rPr lang="fr-FR" sz="1100" dirty="0"/>
              <a:t>ligne par </a:t>
            </a:r>
            <a:r>
              <a:rPr lang="fr-FR" sz="1100" dirty="0" smtClean="0"/>
              <a:t>ligne; </a:t>
            </a:r>
            <a:r>
              <a:rPr lang="fr-FR" sz="1100" dirty="0"/>
              <a:t>sont le théâtre de Marguerite Duras, </a:t>
            </a:r>
            <a:r>
              <a:rPr lang="fr-FR" sz="1100" dirty="0" smtClean="0"/>
              <a:t>elles n’ont </a:t>
            </a:r>
            <a:r>
              <a:rPr lang="fr-FR" sz="1100" dirty="0"/>
              <a:t>pas l’air d’avoir été prévues, voulues. C’est bien plutôt comme l’effet d’un toucher, d’un </a:t>
            </a:r>
            <a:r>
              <a:rPr lang="fr-FR" sz="1100" dirty="0" smtClean="0"/>
              <a:t>effleurement».</a:t>
            </a:r>
            <a:r>
              <a:rPr lang="fr-FR" sz="1100" dirty="0"/>
              <a:t> Jean </a:t>
            </a:r>
            <a:r>
              <a:rPr lang="fr-FR" sz="1100" dirty="0" smtClean="0"/>
              <a:t>Vallier, critique </a:t>
            </a:r>
            <a:r>
              <a:rPr lang="fr-FR" sz="1100" dirty="0"/>
              <a:t>de </a:t>
            </a:r>
            <a:r>
              <a:rPr lang="fr-FR" sz="1100" dirty="0" smtClean="0"/>
              <a:t>cinéma dira </a:t>
            </a:r>
            <a:r>
              <a:rPr lang="fr-FR" sz="1100" dirty="0"/>
              <a:t>à propos de Marguerite </a:t>
            </a:r>
            <a:r>
              <a:rPr lang="fr-FR" sz="1100" dirty="0" smtClean="0"/>
              <a:t>Duras : « Ce </a:t>
            </a:r>
            <a:r>
              <a:rPr lang="fr-FR" sz="1100" dirty="0"/>
              <a:t>qui frappe le plus après relecture de l’œuvre écrite ou filmée, c’est son absolue nécessité et, en fin de compte sa profonde </a:t>
            </a:r>
            <a:r>
              <a:rPr lang="fr-FR" sz="1100" dirty="0" smtClean="0"/>
              <a:t>sincérité.</a:t>
            </a:r>
            <a:r>
              <a:rPr lang="fr-FR" sz="1100" dirty="0"/>
              <a:t> </a:t>
            </a:r>
            <a:r>
              <a:rPr lang="fr-FR" sz="1100" dirty="0" smtClean="0"/>
              <a:t>»</a:t>
            </a:r>
          </a:p>
          <a:p>
            <a:pPr algn="just"/>
            <a:endParaRPr lang="fr-FR" sz="900" dirty="0"/>
          </a:p>
          <a:p>
            <a:pPr algn="just"/>
            <a:r>
              <a:rPr lang="fr-FR" sz="1100" dirty="0" smtClean="0"/>
              <a:t>Marguerite </a:t>
            </a:r>
            <a:r>
              <a:rPr lang="fr-FR" sz="1100" dirty="0"/>
              <a:t>Duras s’éteint à l’âge de 82 ans, le 3 mars </a:t>
            </a:r>
            <a:r>
              <a:rPr lang="fr-FR" sz="1100" dirty="0" smtClean="0"/>
              <a:t>1996. Elle </a:t>
            </a:r>
            <a:r>
              <a:rPr lang="fr-FR" sz="1100" dirty="0"/>
              <a:t>est enterrée au cimetière de </a:t>
            </a:r>
            <a:r>
              <a:rPr lang="fr-FR" sz="1100" dirty="0" smtClean="0"/>
              <a:t>Montparnasse.</a:t>
            </a:r>
            <a:endParaRPr lang="fr-FR" sz="1100" dirty="0"/>
          </a:p>
        </p:txBody>
      </p:sp>
      <p:grpSp>
        <p:nvGrpSpPr>
          <p:cNvPr id="26" name="Groupe 25"/>
          <p:cNvGrpSpPr/>
          <p:nvPr/>
        </p:nvGrpSpPr>
        <p:grpSpPr>
          <a:xfrm>
            <a:off x="558366" y="5521602"/>
            <a:ext cx="1080001" cy="1980000"/>
            <a:chOff x="1440000" y="3183307"/>
            <a:chExt cx="1080001" cy="1984763"/>
          </a:xfrm>
        </p:grpSpPr>
        <p:pic>
          <p:nvPicPr>
            <p:cNvPr id="34" name="Image 33"/>
            <p:cNvPicPr>
              <a:picLocks noChangeAspect="1"/>
            </p:cNvPicPr>
            <p:nvPr/>
          </p:nvPicPr>
          <p:blipFill rotWithShape="1">
            <a:blip r:embed="rId8" cstate="print">
              <a:extLst>
                <a:ext uri="{28A0092B-C50C-407E-A947-70E740481C1C}">
                  <a14:useLocalDpi xmlns:a14="http://schemas.microsoft.com/office/drawing/2010/main" val="0"/>
                </a:ext>
              </a:extLst>
            </a:blip>
            <a:srcRect r="38492"/>
            <a:stretch/>
          </p:blipFill>
          <p:spPr>
            <a:xfrm>
              <a:off x="1626270" y="3486036"/>
              <a:ext cx="882838" cy="1682034"/>
            </a:xfrm>
            <a:prstGeom prst="rect">
              <a:avLst/>
            </a:prstGeom>
          </p:spPr>
        </p:pic>
        <p:pic>
          <p:nvPicPr>
            <p:cNvPr id="35" name="Image 34"/>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5034" t="9923" r="16523"/>
            <a:stretch/>
          </p:blipFill>
          <p:spPr>
            <a:xfrm>
              <a:off x="1440000" y="3183307"/>
              <a:ext cx="783816" cy="1980000"/>
            </a:xfrm>
            <a:prstGeom prst="rect">
              <a:avLst/>
            </a:prstGeom>
          </p:spPr>
        </p:pic>
        <p:sp>
          <p:nvSpPr>
            <p:cNvPr id="36" name="Rectangle 35"/>
            <p:cNvSpPr/>
            <p:nvPr/>
          </p:nvSpPr>
          <p:spPr>
            <a:xfrm>
              <a:off x="1440001" y="3188069"/>
              <a:ext cx="1080000" cy="198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3" name="ZoneTexte 42"/>
          <p:cNvSpPr txBox="1"/>
          <p:nvPr/>
        </p:nvSpPr>
        <p:spPr>
          <a:xfrm>
            <a:off x="1980000" y="360000"/>
            <a:ext cx="5028180" cy="492443"/>
          </a:xfrm>
          <a:prstGeom prst="rect">
            <a:avLst/>
          </a:prstGeom>
          <a:noFill/>
          <a:ln>
            <a:noFill/>
          </a:ln>
        </p:spPr>
        <p:txBody>
          <a:bodyPr wrap="square" lIns="0" tIns="0" rIns="0" bIns="0" rtlCol="0" anchor="ctr" anchorCtr="0">
            <a:prstTxWarp prst="textPlain">
              <a:avLst/>
            </a:prstTxWarp>
            <a:spAutoFit/>
          </a:bodyPr>
          <a:lstStyle/>
          <a:p>
            <a:r>
              <a:rPr lang="fr-FR" sz="2800" spc="300" dirty="0" smtClean="0">
                <a:solidFill>
                  <a:schemeClr val="bg1">
                    <a:lumMod val="85000"/>
                  </a:schemeClr>
                </a:solidFill>
                <a:latin typeface="Criticized" pitchFamily="2" charset="0"/>
                <a:ea typeface="Criticized" pitchFamily="2" charset="0"/>
              </a:rPr>
              <a:t>L’AMANTE ANGLAISE</a:t>
            </a:r>
            <a:endParaRPr lang="fr-FR" sz="2800" spc="300" dirty="0">
              <a:solidFill>
                <a:schemeClr val="bg1">
                  <a:lumMod val="85000"/>
                </a:schemeClr>
              </a:solidFill>
              <a:latin typeface="Criticized" pitchFamily="2" charset="0"/>
              <a:ea typeface="Criticized" pitchFamily="2" charset="0"/>
            </a:endParaRPr>
          </a:p>
        </p:txBody>
      </p:sp>
      <p:sp>
        <p:nvSpPr>
          <p:cNvPr id="44" name="ZoneTexte 43"/>
          <p:cNvSpPr txBox="1"/>
          <p:nvPr/>
        </p:nvSpPr>
        <p:spPr>
          <a:xfrm>
            <a:off x="5123180" y="881018"/>
            <a:ext cx="1885000" cy="215444"/>
          </a:xfrm>
          <a:prstGeom prst="rect">
            <a:avLst/>
          </a:prstGeom>
          <a:noFill/>
        </p:spPr>
        <p:txBody>
          <a:bodyPr wrap="square" lIns="0" tIns="0" rIns="0" bIns="0" rtlCol="0">
            <a:spAutoFit/>
          </a:bodyPr>
          <a:lstStyle/>
          <a:p>
            <a:pPr algn="r"/>
            <a:r>
              <a:rPr lang="fr-FR" sz="1400" dirty="0" smtClean="0">
                <a:solidFill>
                  <a:schemeClr val="bg1">
                    <a:lumMod val="85000"/>
                  </a:schemeClr>
                </a:solidFill>
                <a:latin typeface="Criticized" pitchFamily="2" charset="0"/>
                <a:ea typeface="Criticized" pitchFamily="2" charset="0"/>
              </a:rPr>
              <a:t>Marguerite DURAS</a:t>
            </a:r>
          </a:p>
        </p:txBody>
      </p:sp>
      <p:sp>
        <p:nvSpPr>
          <p:cNvPr id="46" name="Rectangle 45"/>
          <p:cNvSpPr/>
          <p:nvPr/>
        </p:nvSpPr>
        <p:spPr>
          <a:xfrm>
            <a:off x="4049486" y="2224753"/>
            <a:ext cx="2987270" cy="307777"/>
          </a:xfrm>
          <a:prstGeom prst="rect">
            <a:avLst/>
          </a:prstGeom>
        </p:spPr>
        <p:txBody>
          <a:bodyPr wrap="square" lIns="0" tIns="0" rIns="0" bIns="0" anchor="b" anchorCtr="0">
            <a:spAutoFit/>
          </a:bodyPr>
          <a:lstStyle/>
          <a:p>
            <a:pPr algn="r"/>
            <a:r>
              <a:rPr lang="fr-FR" sz="2000" b="1" cap="small" spc="100" dirty="0">
                <a:ea typeface="Criticized" pitchFamily="2" charset="0"/>
              </a:rPr>
              <a:t>L’AUTEUR &amp; </a:t>
            </a:r>
            <a:r>
              <a:rPr lang="fr-FR" sz="2000" b="1" cap="small" spc="100" dirty="0" smtClean="0">
                <a:ea typeface="Criticized" pitchFamily="2" charset="0"/>
              </a:rPr>
              <a:t>L’OEUVRE</a:t>
            </a:r>
            <a:endParaRPr lang="fr-FR" sz="2000" b="1" cap="small" spc="100" dirty="0">
              <a:ea typeface="Criticized" pitchFamily="2" charset="0"/>
            </a:endParaRPr>
          </a:p>
        </p:txBody>
      </p:sp>
      <p:sp>
        <p:nvSpPr>
          <p:cNvPr id="5" name="Rectangle 4"/>
          <p:cNvSpPr/>
          <p:nvPr/>
        </p:nvSpPr>
        <p:spPr>
          <a:xfrm>
            <a:off x="5193837" y="2843219"/>
            <a:ext cx="1814343" cy="215444"/>
          </a:xfrm>
          <a:prstGeom prst="rect">
            <a:avLst/>
          </a:prstGeom>
        </p:spPr>
        <p:txBody>
          <a:bodyPr wrap="none" lIns="0" tIns="0" rIns="0" bIns="0">
            <a:spAutoFit/>
          </a:bodyPr>
          <a:lstStyle/>
          <a:p>
            <a:pPr algn="r"/>
            <a:r>
              <a:rPr lang="fr-FR" sz="1400" b="1" dirty="0"/>
              <a:t>Marguerite Duras, sa </a:t>
            </a:r>
            <a:r>
              <a:rPr lang="fr-FR" sz="1400" b="1" dirty="0" smtClean="0"/>
              <a:t>vie</a:t>
            </a:r>
            <a:endParaRPr lang="fr-FR" sz="1400" b="1" dirty="0"/>
          </a:p>
        </p:txBody>
      </p:sp>
      <p:grpSp>
        <p:nvGrpSpPr>
          <p:cNvPr id="51" name="Groupe 50"/>
          <p:cNvGrpSpPr/>
          <p:nvPr/>
        </p:nvGrpSpPr>
        <p:grpSpPr>
          <a:xfrm>
            <a:off x="562116" y="8002697"/>
            <a:ext cx="1080000" cy="1980000"/>
            <a:chOff x="1446686" y="3406846"/>
            <a:chExt cx="1080000" cy="1993163"/>
          </a:xfrm>
        </p:grpSpPr>
        <p:sp>
          <p:nvSpPr>
            <p:cNvPr id="52" name="Rectangle 51"/>
            <p:cNvSpPr/>
            <p:nvPr/>
          </p:nvSpPr>
          <p:spPr>
            <a:xfrm>
              <a:off x="1446687" y="3406847"/>
              <a:ext cx="902813" cy="1666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3" name="Groupe 52"/>
            <p:cNvGrpSpPr>
              <a:grpSpLocks noChangeAspect="1"/>
            </p:cNvGrpSpPr>
            <p:nvPr/>
          </p:nvGrpSpPr>
          <p:grpSpPr>
            <a:xfrm>
              <a:off x="1446686" y="3406846"/>
              <a:ext cx="1080000" cy="1993163"/>
              <a:chOff x="3492683" y="1782416"/>
              <a:chExt cx="1815720" cy="3350949"/>
            </a:xfrm>
          </p:grpSpPr>
          <p:pic>
            <p:nvPicPr>
              <p:cNvPr id="54" name="Image 53"/>
              <p:cNvPicPr>
                <a:picLocks noChangeAspect="1"/>
              </p:cNvPicPr>
              <p:nvPr/>
            </p:nvPicPr>
            <p:blipFill rotWithShape="1">
              <a:blip r:embed="rId10" cstate="print">
                <a:clrChange>
                  <a:clrFrom>
                    <a:srgbClr val="FFFFFF"/>
                  </a:clrFrom>
                  <a:clrTo>
                    <a:srgbClr val="FFFFFF">
                      <a:alpha val="0"/>
                    </a:srgbClr>
                  </a:clrTo>
                </a:clrChange>
                <a:extLst>
                  <a:ext uri="{BEBA8EAE-BF5A-486C-A8C5-ECC9F3942E4B}">
                    <a14:imgProps xmlns:a14="http://schemas.microsoft.com/office/drawing/2010/main">
                      <a14:imgLayer r:embed="rId11">
                        <a14:imgEffect>
                          <a14:artisticPaintStrokes/>
                        </a14:imgEffect>
                      </a14:imgLayer>
                    </a14:imgProps>
                  </a:ext>
                  <a:ext uri="{28A0092B-C50C-407E-A947-70E740481C1C}">
                    <a14:useLocalDpi xmlns:a14="http://schemas.microsoft.com/office/drawing/2010/main" val="0"/>
                  </a:ext>
                </a:extLst>
              </a:blip>
              <a:srcRect l="5023" t="7866" r="5023"/>
              <a:stretch/>
            </p:blipFill>
            <p:spPr>
              <a:xfrm>
                <a:off x="3492683" y="1873130"/>
                <a:ext cx="1815720" cy="3260235"/>
              </a:xfrm>
              <a:prstGeom prst="rect">
                <a:avLst/>
              </a:prstGeom>
            </p:spPr>
          </p:pic>
          <p:sp>
            <p:nvSpPr>
              <p:cNvPr id="55" name="Rectangle 54"/>
              <p:cNvSpPr/>
              <p:nvPr/>
            </p:nvSpPr>
            <p:spPr>
              <a:xfrm>
                <a:off x="3492683" y="1782416"/>
                <a:ext cx="1815720" cy="33509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743811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 31"/>
          <p:cNvPicPr>
            <a:picLocks noChangeAspect="1"/>
          </p:cNvPicPr>
          <p:nvPr/>
        </p:nvPicPr>
        <p:blipFill rotWithShape="1">
          <a:blip r:embed="rId3" cstate="print">
            <a:extLst>
              <a:ext uri="{28A0092B-C50C-407E-A947-70E740481C1C}">
                <a14:useLocalDpi xmlns:a14="http://schemas.microsoft.com/office/drawing/2010/main" val="0"/>
              </a:ext>
            </a:extLst>
          </a:blip>
          <a:srcRect l="23770"/>
          <a:stretch/>
        </p:blipFill>
        <p:spPr>
          <a:xfrm rot="13352063">
            <a:off x="-2715" y="2441884"/>
            <a:ext cx="855735" cy="911636"/>
          </a:xfrm>
          <a:prstGeom prst="rect">
            <a:avLst/>
          </a:prstGeom>
        </p:spPr>
      </p:pic>
      <p:pic>
        <p:nvPicPr>
          <p:cNvPr id="33" name="Image 32"/>
          <p:cNvPicPr>
            <a:picLocks noChangeAspect="1"/>
          </p:cNvPicPr>
          <p:nvPr/>
        </p:nvPicPr>
        <p:blipFill>
          <a:blip r:embed="rId4" cstate="print">
            <a:clrChange>
              <a:clrFrom>
                <a:srgbClr val="FFFFFF"/>
              </a:clrFrom>
              <a:clrTo>
                <a:srgbClr val="FFFFFF">
                  <a:alpha val="0"/>
                </a:srgbClr>
              </a:clrTo>
            </a:clrChange>
            <a:biLevel thresh="50000"/>
            <a:extLst>
              <a:ext uri="{28A0092B-C50C-407E-A947-70E740481C1C}">
                <a14:useLocalDpi xmlns:a14="http://schemas.microsoft.com/office/drawing/2010/main" val="0"/>
              </a:ext>
            </a:extLst>
          </a:blip>
          <a:stretch>
            <a:fillRect/>
          </a:stretch>
        </p:blipFill>
        <p:spPr>
          <a:xfrm rot="8399990">
            <a:off x="46237" y="2749965"/>
            <a:ext cx="872140" cy="713702"/>
          </a:xfrm>
          <a:prstGeom prst="rect">
            <a:avLst/>
          </a:prstGeom>
        </p:spPr>
      </p:pic>
      <p:pic>
        <p:nvPicPr>
          <p:cNvPr id="83" name="Image 82"/>
          <p:cNvPicPr>
            <a:picLocks noChangeAspect="1"/>
          </p:cNvPicPr>
          <p:nvPr/>
        </p:nvPicPr>
        <p:blipFill rotWithShape="1">
          <a:blip r:embed="rId5" cstate="print">
            <a:clrChange>
              <a:clrFrom>
                <a:srgbClr val="FFFFFF"/>
              </a:clrFrom>
              <a:clrTo>
                <a:srgbClr val="FFFFFF">
                  <a:alpha val="0"/>
                </a:srgbClr>
              </a:clrTo>
            </a:clrChange>
            <a:biLevel thresh="50000"/>
            <a:extLst>
              <a:ext uri="{28A0092B-C50C-407E-A947-70E740481C1C}">
                <a14:useLocalDpi xmlns:a14="http://schemas.microsoft.com/office/drawing/2010/main" val="0"/>
              </a:ext>
            </a:extLst>
          </a:blip>
          <a:srcRect l="29441" b="60485"/>
          <a:stretch/>
        </p:blipFill>
        <p:spPr>
          <a:xfrm rot="10800000">
            <a:off x="1077795" y="5577262"/>
            <a:ext cx="564413" cy="287188"/>
          </a:xfrm>
          <a:prstGeom prst="rect">
            <a:avLst/>
          </a:prstGeom>
          <a:noFill/>
          <a:ln>
            <a:noFill/>
          </a:ln>
        </p:spPr>
      </p:pic>
      <p:pic>
        <p:nvPicPr>
          <p:cNvPr id="12" name="Image 11"/>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3844" y="5577262"/>
            <a:ext cx="1080000" cy="1985455"/>
          </a:xfrm>
          <a:prstGeom prst="rect">
            <a:avLst/>
          </a:prstGeom>
        </p:spPr>
      </p:pic>
      <p:pic>
        <p:nvPicPr>
          <p:cNvPr id="81" name="Image 8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9128">
            <a:off x="1641716" y="739077"/>
            <a:ext cx="3465814" cy="2129281"/>
          </a:xfrm>
          <a:prstGeom prst="rect">
            <a:avLst/>
          </a:prstGeom>
        </p:spPr>
      </p:pic>
      <p:sp>
        <p:nvSpPr>
          <p:cNvPr id="56" name="Ellipse 18"/>
          <p:cNvSpPr/>
          <p:nvPr/>
        </p:nvSpPr>
        <p:spPr>
          <a:xfrm rot="19131905">
            <a:off x="1009386" y="438339"/>
            <a:ext cx="1520814" cy="1141839"/>
          </a:xfrm>
          <a:custGeom>
            <a:avLst/>
            <a:gdLst>
              <a:gd name="connsiteX0" fmla="*/ 0 w 1198555"/>
              <a:gd name="connsiteY0" fmla="*/ 502113 h 1004225"/>
              <a:gd name="connsiteX1" fmla="*/ 599278 w 1198555"/>
              <a:gd name="connsiteY1" fmla="*/ 0 h 1004225"/>
              <a:gd name="connsiteX2" fmla="*/ 1198556 w 1198555"/>
              <a:gd name="connsiteY2" fmla="*/ 502113 h 1004225"/>
              <a:gd name="connsiteX3" fmla="*/ 599278 w 1198555"/>
              <a:gd name="connsiteY3" fmla="*/ 1004226 h 1004225"/>
              <a:gd name="connsiteX4" fmla="*/ 0 w 1198555"/>
              <a:gd name="connsiteY4" fmla="*/ 502113 h 1004225"/>
              <a:gd name="connsiteX0" fmla="*/ 32 w 1198588"/>
              <a:gd name="connsiteY0" fmla="*/ 438936 h 941049"/>
              <a:gd name="connsiteX1" fmla="*/ 579359 w 1198588"/>
              <a:gd name="connsiteY1" fmla="*/ 0 h 941049"/>
              <a:gd name="connsiteX2" fmla="*/ 1198588 w 1198588"/>
              <a:gd name="connsiteY2" fmla="*/ 438936 h 941049"/>
              <a:gd name="connsiteX3" fmla="*/ 599310 w 1198588"/>
              <a:gd name="connsiteY3" fmla="*/ 941049 h 941049"/>
              <a:gd name="connsiteX4" fmla="*/ 32 w 1198588"/>
              <a:gd name="connsiteY4" fmla="*/ 438936 h 941049"/>
              <a:gd name="connsiteX0" fmla="*/ 16 w 1198572"/>
              <a:gd name="connsiteY0" fmla="*/ 438936 h 887847"/>
              <a:gd name="connsiteX1" fmla="*/ 579343 w 1198572"/>
              <a:gd name="connsiteY1" fmla="*/ 0 h 887847"/>
              <a:gd name="connsiteX2" fmla="*/ 1198572 w 1198572"/>
              <a:gd name="connsiteY2" fmla="*/ 438936 h 887847"/>
              <a:gd name="connsiteX3" fmla="*/ 566043 w 1198572"/>
              <a:gd name="connsiteY3" fmla="*/ 887847 h 887847"/>
              <a:gd name="connsiteX4" fmla="*/ 16 w 1198572"/>
              <a:gd name="connsiteY4" fmla="*/ 438936 h 887847"/>
              <a:gd name="connsiteX0" fmla="*/ 10 w 1075538"/>
              <a:gd name="connsiteY0" fmla="*/ 439084 h 888316"/>
              <a:gd name="connsiteX1" fmla="*/ 579337 w 1075538"/>
              <a:gd name="connsiteY1" fmla="*/ 148 h 888316"/>
              <a:gd name="connsiteX2" fmla="*/ 1075538 w 1075538"/>
              <a:gd name="connsiteY2" fmla="*/ 485635 h 888316"/>
              <a:gd name="connsiteX3" fmla="*/ 566037 w 1075538"/>
              <a:gd name="connsiteY3" fmla="*/ 887995 h 888316"/>
              <a:gd name="connsiteX4" fmla="*/ 10 w 1075538"/>
              <a:gd name="connsiteY4" fmla="*/ 439084 h 888316"/>
              <a:gd name="connsiteX0" fmla="*/ 7 w 1218514"/>
              <a:gd name="connsiteY0" fmla="*/ 452310 h 888090"/>
              <a:gd name="connsiteX1" fmla="*/ 722313 w 1218514"/>
              <a:gd name="connsiteY1" fmla="*/ 74 h 888090"/>
              <a:gd name="connsiteX2" fmla="*/ 1218514 w 1218514"/>
              <a:gd name="connsiteY2" fmla="*/ 485561 h 888090"/>
              <a:gd name="connsiteX3" fmla="*/ 709013 w 1218514"/>
              <a:gd name="connsiteY3" fmla="*/ 887921 h 888090"/>
              <a:gd name="connsiteX4" fmla="*/ 7 w 1218514"/>
              <a:gd name="connsiteY4" fmla="*/ 452310 h 888090"/>
              <a:gd name="connsiteX0" fmla="*/ 9 w 1138714"/>
              <a:gd name="connsiteY0" fmla="*/ 445693 h 888193"/>
              <a:gd name="connsiteX1" fmla="*/ 642513 w 1138714"/>
              <a:gd name="connsiteY1" fmla="*/ 107 h 888193"/>
              <a:gd name="connsiteX2" fmla="*/ 1138714 w 1138714"/>
              <a:gd name="connsiteY2" fmla="*/ 485594 h 888193"/>
              <a:gd name="connsiteX3" fmla="*/ 629213 w 1138714"/>
              <a:gd name="connsiteY3" fmla="*/ 887954 h 888193"/>
              <a:gd name="connsiteX4" fmla="*/ 9 w 1138714"/>
              <a:gd name="connsiteY4" fmla="*/ 445693 h 888193"/>
              <a:gd name="connsiteX0" fmla="*/ 5 w 1138710"/>
              <a:gd name="connsiteY0" fmla="*/ 412453 h 854953"/>
              <a:gd name="connsiteX1" fmla="*/ 619233 w 1138710"/>
              <a:gd name="connsiteY1" fmla="*/ 118 h 854953"/>
              <a:gd name="connsiteX2" fmla="*/ 1138710 w 1138710"/>
              <a:gd name="connsiteY2" fmla="*/ 452354 h 854953"/>
              <a:gd name="connsiteX3" fmla="*/ 629209 w 1138710"/>
              <a:gd name="connsiteY3" fmla="*/ 854714 h 854953"/>
              <a:gd name="connsiteX4" fmla="*/ 5 w 1138710"/>
              <a:gd name="connsiteY4" fmla="*/ 412453 h 854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710" h="854953">
                <a:moveTo>
                  <a:pt x="5" y="412453"/>
                </a:moveTo>
                <a:cubicBezTo>
                  <a:pt x="-1658" y="270020"/>
                  <a:pt x="429449" y="-6532"/>
                  <a:pt x="619233" y="118"/>
                </a:cubicBezTo>
                <a:cubicBezTo>
                  <a:pt x="809017" y="6768"/>
                  <a:pt x="1138710" y="175045"/>
                  <a:pt x="1138710" y="452354"/>
                </a:cubicBezTo>
                <a:cubicBezTo>
                  <a:pt x="1138710" y="729663"/>
                  <a:pt x="818993" y="861364"/>
                  <a:pt x="629209" y="854714"/>
                </a:cubicBezTo>
                <a:cubicBezTo>
                  <a:pt x="439425" y="848064"/>
                  <a:pt x="1668" y="554886"/>
                  <a:pt x="5" y="412453"/>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1" name="Image 60"/>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059994">
            <a:off x="609893" y="807227"/>
            <a:ext cx="1735539" cy="1572624"/>
          </a:xfrm>
          <a:prstGeom prst="rect">
            <a:avLst/>
          </a:prstGeom>
        </p:spPr>
      </p:pic>
      <p:sp>
        <p:nvSpPr>
          <p:cNvPr id="63" name="Ellipse 18"/>
          <p:cNvSpPr/>
          <p:nvPr/>
        </p:nvSpPr>
        <p:spPr>
          <a:xfrm rot="8960879">
            <a:off x="6613595" y="9970755"/>
            <a:ext cx="502406" cy="377212"/>
          </a:xfrm>
          <a:custGeom>
            <a:avLst/>
            <a:gdLst>
              <a:gd name="connsiteX0" fmla="*/ 0 w 1198555"/>
              <a:gd name="connsiteY0" fmla="*/ 502113 h 1004225"/>
              <a:gd name="connsiteX1" fmla="*/ 599278 w 1198555"/>
              <a:gd name="connsiteY1" fmla="*/ 0 h 1004225"/>
              <a:gd name="connsiteX2" fmla="*/ 1198556 w 1198555"/>
              <a:gd name="connsiteY2" fmla="*/ 502113 h 1004225"/>
              <a:gd name="connsiteX3" fmla="*/ 599278 w 1198555"/>
              <a:gd name="connsiteY3" fmla="*/ 1004226 h 1004225"/>
              <a:gd name="connsiteX4" fmla="*/ 0 w 1198555"/>
              <a:gd name="connsiteY4" fmla="*/ 502113 h 1004225"/>
              <a:gd name="connsiteX0" fmla="*/ 32 w 1198588"/>
              <a:gd name="connsiteY0" fmla="*/ 438936 h 941049"/>
              <a:gd name="connsiteX1" fmla="*/ 579359 w 1198588"/>
              <a:gd name="connsiteY1" fmla="*/ 0 h 941049"/>
              <a:gd name="connsiteX2" fmla="*/ 1198588 w 1198588"/>
              <a:gd name="connsiteY2" fmla="*/ 438936 h 941049"/>
              <a:gd name="connsiteX3" fmla="*/ 599310 w 1198588"/>
              <a:gd name="connsiteY3" fmla="*/ 941049 h 941049"/>
              <a:gd name="connsiteX4" fmla="*/ 32 w 1198588"/>
              <a:gd name="connsiteY4" fmla="*/ 438936 h 941049"/>
              <a:gd name="connsiteX0" fmla="*/ 16 w 1198572"/>
              <a:gd name="connsiteY0" fmla="*/ 438936 h 887847"/>
              <a:gd name="connsiteX1" fmla="*/ 579343 w 1198572"/>
              <a:gd name="connsiteY1" fmla="*/ 0 h 887847"/>
              <a:gd name="connsiteX2" fmla="*/ 1198572 w 1198572"/>
              <a:gd name="connsiteY2" fmla="*/ 438936 h 887847"/>
              <a:gd name="connsiteX3" fmla="*/ 566043 w 1198572"/>
              <a:gd name="connsiteY3" fmla="*/ 887847 h 887847"/>
              <a:gd name="connsiteX4" fmla="*/ 16 w 1198572"/>
              <a:gd name="connsiteY4" fmla="*/ 438936 h 887847"/>
              <a:gd name="connsiteX0" fmla="*/ 10 w 1075538"/>
              <a:gd name="connsiteY0" fmla="*/ 439084 h 888316"/>
              <a:gd name="connsiteX1" fmla="*/ 579337 w 1075538"/>
              <a:gd name="connsiteY1" fmla="*/ 148 h 888316"/>
              <a:gd name="connsiteX2" fmla="*/ 1075538 w 1075538"/>
              <a:gd name="connsiteY2" fmla="*/ 485635 h 888316"/>
              <a:gd name="connsiteX3" fmla="*/ 566037 w 1075538"/>
              <a:gd name="connsiteY3" fmla="*/ 887995 h 888316"/>
              <a:gd name="connsiteX4" fmla="*/ 10 w 1075538"/>
              <a:gd name="connsiteY4" fmla="*/ 439084 h 888316"/>
              <a:gd name="connsiteX0" fmla="*/ 7 w 1218514"/>
              <a:gd name="connsiteY0" fmla="*/ 452310 h 888090"/>
              <a:gd name="connsiteX1" fmla="*/ 722313 w 1218514"/>
              <a:gd name="connsiteY1" fmla="*/ 74 h 888090"/>
              <a:gd name="connsiteX2" fmla="*/ 1218514 w 1218514"/>
              <a:gd name="connsiteY2" fmla="*/ 485561 h 888090"/>
              <a:gd name="connsiteX3" fmla="*/ 709013 w 1218514"/>
              <a:gd name="connsiteY3" fmla="*/ 887921 h 888090"/>
              <a:gd name="connsiteX4" fmla="*/ 7 w 1218514"/>
              <a:gd name="connsiteY4" fmla="*/ 452310 h 888090"/>
              <a:gd name="connsiteX0" fmla="*/ 9 w 1138714"/>
              <a:gd name="connsiteY0" fmla="*/ 445693 h 888193"/>
              <a:gd name="connsiteX1" fmla="*/ 642513 w 1138714"/>
              <a:gd name="connsiteY1" fmla="*/ 107 h 888193"/>
              <a:gd name="connsiteX2" fmla="*/ 1138714 w 1138714"/>
              <a:gd name="connsiteY2" fmla="*/ 485594 h 888193"/>
              <a:gd name="connsiteX3" fmla="*/ 629213 w 1138714"/>
              <a:gd name="connsiteY3" fmla="*/ 887954 h 888193"/>
              <a:gd name="connsiteX4" fmla="*/ 9 w 1138714"/>
              <a:gd name="connsiteY4" fmla="*/ 445693 h 888193"/>
              <a:gd name="connsiteX0" fmla="*/ 5 w 1138710"/>
              <a:gd name="connsiteY0" fmla="*/ 412453 h 854953"/>
              <a:gd name="connsiteX1" fmla="*/ 619233 w 1138710"/>
              <a:gd name="connsiteY1" fmla="*/ 118 h 854953"/>
              <a:gd name="connsiteX2" fmla="*/ 1138710 w 1138710"/>
              <a:gd name="connsiteY2" fmla="*/ 452354 h 854953"/>
              <a:gd name="connsiteX3" fmla="*/ 629209 w 1138710"/>
              <a:gd name="connsiteY3" fmla="*/ 854714 h 854953"/>
              <a:gd name="connsiteX4" fmla="*/ 5 w 1138710"/>
              <a:gd name="connsiteY4" fmla="*/ 412453 h 854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710" h="854953">
                <a:moveTo>
                  <a:pt x="5" y="412453"/>
                </a:moveTo>
                <a:cubicBezTo>
                  <a:pt x="-1658" y="270020"/>
                  <a:pt x="429449" y="-6532"/>
                  <a:pt x="619233" y="118"/>
                </a:cubicBezTo>
                <a:cubicBezTo>
                  <a:pt x="809017" y="6768"/>
                  <a:pt x="1138710" y="175045"/>
                  <a:pt x="1138710" y="452354"/>
                </a:cubicBezTo>
                <a:cubicBezTo>
                  <a:pt x="1138710" y="729663"/>
                  <a:pt x="818993" y="861364"/>
                  <a:pt x="629209" y="854714"/>
                </a:cubicBezTo>
                <a:cubicBezTo>
                  <a:pt x="439425" y="848064"/>
                  <a:pt x="1668" y="554886"/>
                  <a:pt x="5" y="412453"/>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ZoneTexte 63"/>
          <p:cNvSpPr txBox="1"/>
          <p:nvPr/>
        </p:nvSpPr>
        <p:spPr>
          <a:xfrm>
            <a:off x="3819383" y="10210531"/>
            <a:ext cx="3045415" cy="169277"/>
          </a:xfrm>
          <a:prstGeom prst="rect">
            <a:avLst/>
          </a:prstGeom>
          <a:noFill/>
        </p:spPr>
        <p:txBody>
          <a:bodyPr wrap="square" lIns="0" tIns="0" rIns="0" bIns="0" rtlCol="0" anchor="ctr" anchorCtr="0">
            <a:spAutoFit/>
          </a:bodyPr>
          <a:lstStyle/>
          <a:p>
            <a:pPr algn="r"/>
            <a:r>
              <a:rPr lang="fr-FR" sz="1100" dirty="0" smtClean="0">
                <a:solidFill>
                  <a:schemeClr val="tx1">
                    <a:lumMod val="65000"/>
                    <a:lumOff val="35000"/>
                  </a:schemeClr>
                </a:solidFill>
                <a:latin typeface="Criticized" pitchFamily="2" charset="0"/>
                <a:ea typeface="Criticized" pitchFamily="2" charset="0"/>
              </a:rPr>
              <a:t>C</a:t>
            </a:r>
            <a:r>
              <a:rPr lang="fr-FR" sz="1100" b="1" dirty="0" smtClean="0">
                <a:solidFill>
                  <a:schemeClr val="tx1">
                    <a:lumMod val="65000"/>
                    <a:lumOff val="35000"/>
                  </a:schemeClr>
                </a:solidFill>
                <a:latin typeface="Criticized" pitchFamily="2" charset="0"/>
                <a:ea typeface="Criticized" pitchFamily="2" charset="0"/>
              </a:rPr>
              <a:t>I</a:t>
            </a:r>
            <a:r>
              <a:rPr lang="fr-FR" sz="1100" dirty="0" smtClean="0">
                <a:solidFill>
                  <a:schemeClr val="tx1">
                    <a:lumMod val="65000"/>
                    <a:lumOff val="35000"/>
                  </a:schemeClr>
                </a:solidFill>
                <a:latin typeface="Criticized" pitchFamily="2" charset="0"/>
                <a:ea typeface="Criticized" pitchFamily="2" charset="0"/>
              </a:rPr>
              <a:t>E LE ROCHER DES DOMS</a:t>
            </a:r>
            <a:endParaRPr lang="fr-FR" sz="1100" dirty="0">
              <a:solidFill>
                <a:schemeClr val="tx1">
                  <a:lumMod val="65000"/>
                  <a:lumOff val="35000"/>
                </a:schemeClr>
              </a:solidFill>
              <a:latin typeface="Criticized" pitchFamily="2" charset="0"/>
              <a:ea typeface="Criticized" pitchFamily="2" charset="0"/>
            </a:endParaRPr>
          </a:p>
        </p:txBody>
      </p:sp>
      <p:sp>
        <p:nvSpPr>
          <p:cNvPr id="34" name="Rectangle 33"/>
          <p:cNvSpPr/>
          <p:nvPr/>
        </p:nvSpPr>
        <p:spPr>
          <a:xfrm>
            <a:off x="1980000" y="3629641"/>
            <a:ext cx="5039999" cy="1184940"/>
          </a:xfrm>
          <a:prstGeom prst="rect">
            <a:avLst/>
          </a:prstGeom>
        </p:spPr>
        <p:txBody>
          <a:bodyPr wrap="square" lIns="0" tIns="0" rIns="0" bIns="0">
            <a:spAutoFit/>
          </a:bodyPr>
          <a:lstStyle/>
          <a:p>
            <a:pPr algn="just"/>
            <a:r>
              <a:rPr lang="fr-FR" sz="1100" dirty="0" smtClean="0"/>
              <a:t>Impossible </a:t>
            </a:r>
            <a:r>
              <a:rPr lang="fr-FR" sz="1100" dirty="0"/>
              <a:t>de faire un résumé du CV de Michael </a:t>
            </a:r>
            <a:r>
              <a:rPr lang="fr-FR" sz="1100" dirty="0" smtClean="0"/>
              <a:t>LONSDALE tant </a:t>
            </a:r>
            <a:r>
              <a:rPr lang="fr-FR" sz="1100" dirty="0"/>
              <a:t>il a fait de films, enregistré de livres </a:t>
            </a:r>
            <a:r>
              <a:rPr lang="fr-FR" sz="1100" dirty="0" err="1"/>
              <a:t>audios</a:t>
            </a:r>
            <a:r>
              <a:rPr lang="fr-FR" sz="1100" dirty="0"/>
              <a:t> et pièces radiophoniques, exercé son talent dans des lectures publiques, et interprété de rôles au </a:t>
            </a:r>
            <a:r>
              <a:rPr lang="fr-FR" sz="1100" dirty="0" smtClean="0"/>
              <a:t>théâtre, </a:t>
            </a:r>
            <a:r>
              <a:rPr lang="fr-FR" sz="1100" dirty="0"/>
              <a:t>mais nous pouvons dire qu’il connait particulièrement bien l’œuvre de Marguerite Duras pour avoir joué dans plusieurs de ses pièces et films et avoir été dirigé par Marguerite Duras elle-même</a:t>
            </a:r>
            <a:r>
              <a:rPr lang="fr-FR" sz="1100" dirty="0" smtClean="0"/>
              <a:t>.  Il </a:t>
            </a:r>
            <a:r>
              <a:rPr lang="fr-FR" sz="1100" dirty="0"/>
              <a:t>a interprété le rôle de l’interrogateur </a:t>
            </a:r>
            <a:r>
              <a:rPr lang="fr-FR" sz="1100" dirty="0" smtClean="0"/>
              <a:t>dans</a:t>
            </a:r>
            <a:r>
              <a:rPr lang="fr-FR" sz="1100" dirty="0"/>
              <a:t> </a:t>
            </a:r>
            <a:r>
              <a:rPr lang="fr-FR" sz="1100" i="1" dirty="0"/>
              <a:t>L’Amante </a:t>
            </a:r>
            <a:r>
              <a:rPr lang="fr-FR" sz="1100" i="1" dirty="0" smtClean="0"/>
              <a:t>Anglaise</a:t>
            </a:r>
            <a:r>
              <a:rPr lang="fr-FR" sz="1100" dirty="0" smtClean="0"/>
              <a:t> </a:t>
            </a:r>
            <a:r>
              <a:rPr lang="fr-FR" sz="1100" dirty="0"/>
              <a:t>la première fois dans une mise en scène de Claude </a:t>
            </a:r>
            <a:r>
              <a:rPr lang="fr-FR" sz="1100" dirty="0" smtClean="0"/>
              <a:t>RÉGY en </a:t>
            </a:r>
            <a:r>
              <a:rPr lang="fr-FR" sz="1100" dirty="0"/>
              <a:t>1968.</a:t>
            </a:r>
          </a:p>
        </p:txBody>
      </p:sp>
      <p:sp>
        <p:nvSpPr>
          <p:cNvPr id="47" name="Rectangle 46"/>
          <p:cNvSpPr/>
          <p:nvPr/>
        </p:nvSpPr>
        <p:spPr>
          <a:xfrm>
            <a:off x="1980000" y="5685352"/>
            <a:ext cx="5040000" cy="1862048"/>
          </a:xfrm>
          <a:prstGeom prst="rect">
            <a:avLst/>
          </a:prstGeom>
        </p:spPr>
        <p:txBody>
          <a:bodyPr wrap="square" lIns="0" tIns="0" rIns="0" bIns="0">
            <a:spAutoFit/>
          </a:bodyPr>
          <a:lstStyle/>
          <a:p>
            <a:pPr algn="just"/>
            <a:r>
              <a:rPr lang="fr-FR" sz="1100" dirty="0"/>
              <a:t> </a:t>
            </a:r>
            <a:r>
              <a:rPr lang="fr-FR" sz="1100" dirty="0" smtClean="0"/>
              <a:t>Il </a:t>
            </a:r>
            <a:r>
              <a:rPr lang="fr-FR" sz="1100" dirty="0"/>
              <a:t>a été formé à Paris au joueur regardé animé par Daniel Postal. </a:t>
            </a:r>
            <a:r>
              <a:rPr lang="fr-FR" sz="1100" dirty="0" smtClean="0"/>
              <a:t>En 1988, Sylvain MARMORAT fonde la </a:t>
            </a:r>
            <a:r>
              <a:rPr lang="fr-FR" sz="1100" dirty="0"/>
              <a:t>compagnie Le Rocher des Doms. Il rencontre </a:t>
            </a:r>
            <a:r>
              <a:rPr lang="fr-FR" sz="1100" dirty="0" smtClean="0"/>
              <a:t>Michael LONSDALE avec </a:t>
            </a:r>
            <a:r>
              <a:rPr lang="fr-FR" sz="1100" dirty="0"/>
              <a:t>lequel il travaille sur le spectacle Bernard de Clairvaux pendant cinq ans. Leur collaboration </a:t>
            </a:r>
            <a:r>
              <a:rPr lang="fr-FR" sz="1100" dirty="0" smtClean="0"/>
              <a:t>durera des </a:t>
            </a:r>
            <a:r>
              <a:rPr lang="fr-FR" sz="1100" dirty="0"/>
              <a:t>années. Il travaille également avec Jacques </a:t>
            </a:r>
            <a:r>
              <a:rPr lang="fr-FR" sz="1100" dirty="0" smtClean="0"/>
              <a:t>FORNIER. </a:t>
            </a:r>
            <a:r>
              <a:rPr lang="fr-FR" sz="1100" dirty="0"/>
              <a:t>Il a joué sous la direction de André </a:t>
            </a:r>
            <a:r>
              <a:rPr lang="fr-FR" sz="1100" dirty="0" err="1"/>
              <a:t>Batisse</a:t>
            </a:r>
            <a:r>
              <a:rPr lang="fr-FR" sz="1100" dirty="0"/>
              <a:t>, Daniel Postal, Doride </a:t>
            </a:r>
            <a:r>
              <a:rPr lang="fr-FR" sz="1100" dirty="0" err="1"/>
              <a:t>Salti</a:t>
            </a:r>
            <a:r>
              <a:rPr lang="fr-FR" sz="1100" dirty="0"/>
              <a:t>, Roger Berthet, Frédérique </a:t>
            </a:r>
            <a:r>
              <a:rPr lang="fr-FR" sz="1100" dirty="0" err="1"/>
              <a:t>Gagnol</a:t>
            </a:r>
            <a:r>
              <a:rPr lang="fr-FR" sz="1100" dirty="0"/>
              <a:t>, Valéry Forestier, François Jacob, Stéphane Cavallini, Jacques </a:t>
            </a:r>
            <a:r>
              <a:rPr lang="fr-FR" sz="1100" dirty="0" err="1"/>
              <a:t>Bailliart</a:t>
            </a:r>
            <a:r>
              <a:rPr lang="fr-FR" sz="1100" dirty="0"/>
              <a:t>, Pierre Lambert, Pierre </a:t>
            </a:r>
            <a:r>
              <a:rPr lang="fr-FR" sz="1100" dirty="0" err="1" smtClean="0"/>
              <a:t>Yanelli</a:t>
            </a:r>
            <a:r>
              <a:rPr lang="fr-FR" sz="1100" dirty="0" smtClean="0"/>
              <a:t>. Metteur </a:t>
            </a:r>
            <a:r>
              <a:rPr lang="fr-FR" sz="1100" dirty="0"/>
              <a:t>en scène, il crée </a:t>
            </a:r>
            <a:r>
              <a:rPr lang="fr-FR" sz="1100" i="1" dirty="0"/>
              <a:t>La porte d’harmonie</a:t>
            </a:r>
            <a:r>
              <a:rPr lang="fr-FR" sz="1100" dirty="0"/>
              <a:t>, </a:t>
            </a:r>
            <a:r>
              <a:rPr lang="fr-FR" sz="1100" i="1" dirty="0"/>
              <a:t>l’Amour en Visites, Phèdre et Hippolyte, L’Histoire du Soldat , Britannicus, La Bataille de Waterloo, </a:t>
            </a:r>
            <a:r>
              <a:rPr lang="fr-FR" sz="1100" i="1" dirty="0" err="1"/>
              <a:t>Fuga</a:t>
            </a:r>
            <a:r>
              <a:rPr lang="fr-FR" sz="1100" i="1" dirty="0"/>
              <a:t> (oratorio</a:t>
            </a:r>
            <a:r>
              <a:rPr lang="fr-FR" sz="1100" dirty="0" smtClean="0"/>
              <a:t>), Les Derniers Devoirs, et </a:t>
            </a:r>
            <a:r>
              <a:rPr lang="fr-FR" sz="1100" dirty="0" err="1" smtClean="0"/>
              <a:t>Phèdre~Epilogue</a:t>
            </a:r>
            <a:r>
              <a:rPr lang="fr-FR" sz="1100" dirty="0" smtClean="0"/>
              <a:t>. Formateur</a:t>
            </a:r>
            <a:r>
              <a:rPr lang="fr-FR" sz="1100" dirty="0"/>
              <a:t>, il encadre et anime des ateliers et stages de formation en direction des enseignants, des </a:t>
            </a:r>
            <a:r>
              <a:rPr lang="fr-FR" sz="1100" dirty="0" err="1" smtClean="0"/>
              <a:t>adultes,des</a:t>
            </a:r>
            <a:r>
              <a:rPr lang="fr-FR" sz="1100" dirty="0" smtClean="0"/>
              <a:t> adolescents et des enfants.</a:t>
            </a:r>
            <a:endParaRPr lang="fr-FR" sz="1100" dirty="0"/>
          </a:p>
        </p:txBody>
      </p:sp>
      <p:sp>
        <p:nvSpPr>
          <p:cNvPr id="50" name="ZoneTexte 49"/>
          <p:cNvSpPr txBox="1"/>
          <p:nvPr/>
        </p:nvSpPr>
        <p:spPr>
          <a:xfrm>
            <a:off x="1980000" y="360000"/>
            <a:ext cx="5028180" cy="492443"/>
          </a:xfrm>
          <a:prstGeom prst="rect">
            <a:avLst/>
          </a:prstGeom>
          <a:noFill/>
          <a:ln>
            <a:noFill/>
          </a:ln>
        </p:spPr>
        <p:txBody>
          <a:bodyPr wrap="square" lIns="0" tIns="0" rIns="0" bIns="0" rtlCol="0" anchor="ctr" anchorCtr="0">
            <a:prstTxWarp prst="textPlain">
              <a:avLst/>
            </a:prstTxWarp>
            <a:spAutoFit/>
          </a:bodyPr>
          <a:lstStyle/>
          <a:p>
            <a:r>
              <a:rPr lang="fr-FR" sz="2800" spc="300" dirty="0" smtClean="0">
                <a:solidFill>
                  <a:schemeClr val="bg1">
                    <a:lumMod val="85000"/>
                  </a:schemeClr>
                </a:solidFill>
                <a:latin typeface="Criticized" pitchFamily="2" charset="0"/>
                <a:ea typeface="Criticized" pitchFamily="2" charset="0"/>
              </a:rPr>
              <a:t>L’AMANTE ANGLAISE</a:t>
            </a:r>
            <a:endParaRPr lang="fr-FR" sz="2800" spc="300" dirty="0">
              <a:solidFill>
                <a:schemeClr val="bg1">
                  <a:lumMod val="85000"/>
                </a:schemeClr>
              </a:solidFill>
              <a:latin typeface="Criticized" pitchFamily="2" charset="0"/>
              <a:ea typeface="Criticized" pitchFamily="2" charset="0"/>
            </a:endParaRPr>
          </a:p>
        </p:txBody>
      </p:sp>
      <p:sp>
        <p:nvSpPr>
          <p:cNvPr id="51" name="ZoneTexte 50"/>
          <p:cNvSpPr txBox="1"/>
          <p:nvPr/>
        </p:nvSpPr>
        <p:spPr>
          <a:xfrm>
            <a:off x="5123180" y="881018"/>
            <a:ext cx="1885000" cy="215444"/>
          </a:xfrm>
          <a:prstGeom prst="rect">
            <a:avLst/>
          </a:prstGeom>
          <a:noFill/>
        </p:spPr>
        <p:txBody>
          <a:bodyPr wrap="square" lIns="0" tIns="0" rIns="0" bIns="0" rtlCol="0">
            <a:spAutoFit/>
          </a:bodyPr>
          <a:lstStyle/>
          <a:p>
            <a:pPr algn="r"/>
            <a:r>
              <a:rPr lang="fr-FR" sz="1400" dirty="0" smtClean="0">
                <a:solidFill>
                  <a:schemeClr val="bg1">
                    <a:lumMod val="85000"/>
                  </a:schemeClr>
                </a:solidFill>
                <a:latin typeface="Criticized" pitchFamily="2" charset="0"/>
                <a:ea typeface="Criticized" pitchFamily="2" charset="0"/>
              </a:rPr>
              <a:t>Marguerite DURAS</a:t>
            </a:r>
          </a:p>
        </p:txBody>
      </p:sp>
      <p:sp>
        <p:nvSpPr>
          <p:cNvPr id="52" name="Rectangle 51"/>
          <p:cNvSpPr/>
          <p:nvPr/>
        </p:nvSpPr>
        <p:spPr>
          <a:xfrm>
            <a:off x="5123180" y="2224753"/>
            <a:ext cx="1913576" cy="307777"/>
          </a:xfrm>
          <a:prstGeom prst="rect">
            <a:avLst/>
          </a:prstGeom>
        </p:spPr>
        <p:txBody>
          <a:bodyPr wrap="square" lIns="0" tIns="0" rIns="0" bIns="0" anchor="b" anchorCtr="0">
            <a:spAutoFit/>
          </a:bodyPr>
          <a:lstStyle/>
          <a:p>
            <a:pPr algn="r"/>
            <a:r>
              <a:rPr lang="fr-FR" sz="2000" b="1" cap="small" spc="100" dirty="0">
                <a:ea typeface="Criticized" pitchFamily="2" charset="0"/>
              </a:rPr>
              <a:t>L’EQUIPE</a:t>
            </a:r>
          </a:p>
        </p:txBody>
      </p:sp>
      <p:sp>
        <p:nvSpPr>
          <p:cNvPr id="73" name="Rectangle 72"/>
          <p:cNvSpPr/>
          <p:nvPr/>
        </p:nvSpPr>
        <p:spPr>
          <a:xfrm>
            <a:off x="556998" y="5570379"/>
            <a:ext cx="1080000" cy="198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9355" y="3117530"/>
            <a:ext cx="1075518" cy="1976943"/>
          </a:xfrm>
          <a:prstGeom prst="rect">
            <a:avLst/>
          </a:prstGeom>
        </p:spPr>
      </p:pic>
      <p:sp>
        <p:nvSpPr>
          <p:cNvPr id="65" name="Rectangle 64"/>
          <p:cNvSpPr/>
          <p:nvPr/>
        </p:nvSpPr>
        <p:spPr>
          <a:xfrm>
            <a:off x="556998" y="3125400"/>
            <a:ext cx="1080000" cy="198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Rectangle 83"/>
          <p:cNvSpPr/>
          <p:nvPr/>
        </p:nvSpPr>
        <p:spPr>
          <a:xfrm>
            <a:off x="5705552" y="5238016"/>
            <a:ext cx="1315617" cy="184666"/>
          </a:xfrm>
          <a:prstGeom prst="rect">
            <a:avLst/>
          </a:prstGeom>
        </p:spPr>
        <p:txBody>
          <a:bodyPr wrap="none" lIns="0" tIns="0" rIns="0" bIns="0">
            <a:spAutoFit/>
          </a:bodyPr>
          <a:lstStyle/>
          <a:p>
            <a:pPr algn="r"/>
            <a:r>
              <a:rPr lang="fr-FR" sz="1200" b="1" dirty="0"/>
              <a:t>Sylvain </a:t>
            </a:r>
            <a:r>
              <a:rPr lang="fr-FR" sz="1200" b="1" dirty="0" smtClean="0"/>
              <a:t>MARMORAT</a:t>
            </a:r>
            <a:endParaRPr lang="fr-FR" sz="1200" b="1" dirty="0"/>
          </a:p>
        </p:txBody>
      </p:sp>
      <p:sp>
        <p:nvSpPr>
          <p:cNvPr id="86" name="Rectangle 85"/>
          <p:cNvSpPr/>
          <p:nvPr/>
        </p:nvSpPr>
        <p:spPr>
          <a:xfrm>
            <a:off x="5770698" y="2948763"/>
            <a:ext cx="1250471" cy="184666"/>
          </a:xfrm>
          <a:prstGeom prst="rect">
            <a:avLst/>
          </a:prstGeom>
        </p:spPr>
        <p:txBody>
          <a:bodyPr wrap="none" lIns="0" tIns="0" rIns="0" bIns="0">
            <a:spAutoFit/>
          </a:bodyPr>
          <a:lstStyle/>
          <a:p>
            <a:pPr algn="r"/>
            <a:r>
              <a:rPr lang="fr-FR" sz="1200" b="1" dirty="0"/>
              <a:t>Michael </a:t>
            </a:r>
            <a:r>
              <a:rPr lang="fr-FR" sz="1200" b="1" dirty="0" smtClean="0"/>
              <a:t>LONSDALE</a:t>
            </a:r>
            <a:endParaRPr lang="fr-FR" sz="1200" b="1" dirty="0"/>
          </a:p>
        </p:txBody>
      </p:sp>
      <p:pic>
        <p:nvPicPr>
          <p:cNvPr id="25" name="Imag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3720" y="8077736"/>
            <a:ext cx="1078396" cy="1980664"/>
          </a:xfrm>
          <a:prstGeom prst="rect">
            <a:avLst/>
          </a:prstGeom>
        </p:spPr>
      </p:pic>
      <p:pic>
        <p:nvPicPr>
          <p:cNvPr id="27" name="Image 26"/>
          <p:cNvPicPr>
            <a:picLocks noChangeAspect="1"/>
          </p:cNvPicPr>
          <p:nvPr/>
        </p:nvPicPr>
        <p:blipFill>
          <a:blip r:embed="rId4" cstate="print">
            <a:clrChange>
              <a:clrFrom>
                <a:srgbClr val="FFFFFF"/>
              </a:clrFrom>
              <a:clrTo>
                <a:srgbClr val="FFFFFF">
                  <a:alpha val="0"/>
                </a:srgbClr>
              </a:clrTo>
            </a:clrChange>
            <a:biLevel thresh="50000"/>
            <a:extLst>
              <a:ext uri="{28A0092B-C50C-407E-A947-70E740481C1C}">
                <a14:useLocalDpi xmlns:a14="http://schemas.microsoft.com/office/drawing/2010/main" val="0"/>
              </a:ext>
            </a:extLst>
          </a:blip>
          <a:stretch>
            <a:fillRect/>
          </a:stretch>
        </p:blipFill>
        <p:spPr>
          <a:xfrm rot="8399990">
            <a:off x="123015" y="7714747"/>
            <a:ext cx="872140" cy="713702"/>
          </a:xfrm>
          <a:prstGeom prst="rect">
            <a:avLst/>
          </a:prstGeom>
        </p:spPr>
      </p:pic>
      <p:sp>
        <p:nvSpPr>
          <p:cNvPr id="31" name="Rectangle 30"/>
          <p:cNvSpPr/>
          <p:nvPr/>
        </p:nvSpPr>
        <p:spPr>
          <a:xfrm>
            <a:off x="571037" y="8091100"/>
            <a:ext cx="1080000" cy="198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p:cNvSpPr/>
          <p:nvPr/>
        </p:nvSpPr>
        <p:spPr>
          <a:xfrm>
            <a:off x="1980000" y="8239357"/>
            <a:ext cx="5041169" cy="1862048"/>
          </a:xfrm>
          <a:prstGeom prst="rect">
            <a:avLst/>
          </a:prstGeom>
        </p:spPr>
        <p:txBody>
          <a:bodyPr wrap="square" lIns="0" tIns="0" rIns="0" bIns="0">
            <a:spAutoFit/>
          </a:bodyPr>
          <a:lstStyle/>
          <a:p>
            <a:pPr algn="just"/>
            <a:r>
              <a:rPr lang="fr-FR" sz="1100" dirty="0" smtClean="0"/>
              <a:t>Comédienne </a:t>
            </a:r>
            <a:r>
              <a:rPr lang="fr-FR" sz="1100" dirty="0"/>
              <a:t>aux multiples facettes, elle enchaîne avec la même aisance les rôles classiques (Racine avec Phèdre dans </a:t>
            </a:r>
            <a:r>
              <a:rPr lang="fr-FR" sz="1100" i="1" dirty="0"/>
              <a:t>Phèdre et </a:t>
            </a:r>
            <a:r>
              <a:rPr lang="fr-FR" sz="1100" i="1" dirty="0" smtClean="0"/>
              <a:t>Hippolyte</a:t>
            </a:r>
            <a:r>
              <a:rPr lang="fr-FR" sz="1100" dirty="0" smtClean="0"/>
              <a:t>, Agrippine</a:t>
            </a:r>
            <a:r>
              <a:rPr lang="fr-FR" sz="1100" dirty="0"/>
              <a:t> dans </a:t>
            </a:r>
            <a:r>
              <a:rPr lang="fr-FR" sz="1100" i="1" dirty="0" smtClean="0"/>
              <a:t>Britannicus</a:t>
            </a:r>
            <a:r>
              <a:rPr lang="fr-FR" sz="1100" dirty="0" smtClean="0"/>
              <a:t>… </a:t>
            </a:r>
            <a:r>
              <a:rPr lang="fr-FR" sz="1100" dirty="0"/>
              <a:t>) et contemporains (</a:t>
            </a:r>
            <a:r>
              <a:rPr lang="fr-FR" sz="1100" dirty="0" err="1"/>
              <a:t>Calaferte</a:t>
            </a:r>
            <a:r>
              <a:rPr lang="fr-FR" sz="1100" dirty="0"/>
              <a:t> avec Gertrude dans </a:t>
            </a:r>
            <a:r>
              <a:rPr lang="fr-FR" sz="1100" i="1" dirty="0"/>
              <a:t>La Bataille de Waterloo</a:t>
            </a:r>
            <a:r>
              <a:rPr lang="fr-FR" sz="1100" dirty="0"/>
              <a:t>, Juliette </a:t>
            </a:r>
            <a:r>
              <a:rPr lang="fr-FR" sz="1100" dirty="0" smtClean="0"/>
              <a:t>dans </a:t>
            </a:r>
            <a:r>
              <a:rPr lang="fr-FR" sz="1100" i="1" dirty="0" smtClean="0"/>
              <a:t>Les Derniers Devoirs</a:t>
            </a:r>
            <a:r>
              <a:rPr lang="fr-FR" sz="1100" dirty="0" smtClean="0"/>
              <a:t>...), les comédies, les farces (Gros </a:t>
            </a:r>
            <a:r>
              <a:rPr lang="fr-FR" sz="1100" dirty="0" err="1" smtClean="0"/>
              <a:t>Réné</a:t>
            </a:r>
            <a:r>
              <a:rPr lang="fr-FR" sz="1100" dirty="0" smtClean="0"/>
              <a:t> dans Le Médecin Volant de Molière…), les tragédies. </a:t>
            </a:r>
            <a:r>
              <a:rPr lang="fr-FR" sz="1100" dirty="0"/>
              <a:t>Elle a joué sous la direction de Jacques </a:t>
            </a:r>
            <a:r>
              <a:rPr lang="fr-FR" sz="1100" dirty="0" err="1"/>
              <a:t>Fornier</a:t>
            </a:r>
            <a:r>
              <a:rPr lang="fr-FR" sz="1100" dirty="0"/>
              <a:t>, François Jacob, Sylvain </a:t>
            </a:r>
            <a:r>
              <a:rPr lang="fr-FR" sz="1100" dirty="0" err="1"/>
              <a:t>Marmorat</a:t>
            </a:r>
            <a:r>
              <a:rPr lang="fr-FR" sz="1100" dirty="0"/>
              <a:t>, </a:t>
            </a:r>
            <a:r>
              <a:rPr lang="fr-FR" sz="1100" dirty="0" smtClean="0"/>
              <a:t>Stéphane </a:t>
            </a:r>
            <a:r>
              <a:rPr lang="fr-FR" sz="1100" dirty="0"/>
              <a:t>Cavallini, Valéry Forestier, Pierre </a:t>
            </a:r>
            <a:r>
              <a:rPr lang="fr-FR" sz="1100" dirty="0" err="1" smtClean="0"/>
              <a:t>Yanelli</a:t>
            </a:r>
            <a:r>
              <a:rPr lang="fr-FR" sz="1100" dirty="0" smtClean="0"/>
              <a:t>. Tout </a:t>
            </a:r>
            <a:r>
              <a:rPr lang="fr-FR" sz="1100" dirty="0"/>
              <a:t>au long de son parcours, elle est suivie et dirigée par Jacques </a:t>
            </a:r>
            <a:r>
              <a:rPr lang="fr-FR" sz="1100" dirty="0" err="1"/>
              <a:t>Fornier</a:t>
            </a:r>
            <a:r>
              <a:rPr lang="fr-FR" sz="1100" dirty="0"/>
              <a:t>, complète sa formation auprès Yves MARC (Théâtre du Mouvement) et du GITIS. </a:t>
            </a:r>
            <a:r>
              <a:rPr lang="fr-FR" sz="1100" dirty="0" smtClean="0"/>
              <a:t>Lectrice </a:t>
            </a:r>
            <a:r>
              <a:rPr lang="fr-FR" sz="1100" dirty="0"/>
              <a:t>appréciée, elle participe régulièrement à des lectures publiques et notamment avec Michael </a:t>
            </a:r>
            <a:r>
              <a:rPr lang="fr-FR" sz="1100" dirty="0" err="1"/>
              <a:t>Lonsdale</a:t>
            </a:r>
            <a:r>
              <a:rPr lang="fr-FR" sz="1100" dirty="0" smtClean="0"/>
              <a:t>. Elle est un des piliers de la Compagnie Le Rocher des Doms  où elle participa à chaque création depuis 1995.</a:t>
            </a:r>
            <a:endParaRPr lang="fr-FR" sz="1100" dirty="0"/>
          </a:p>
        </p:txBody>
      </p:sp>
      <p:sp>
        <p:nvSpPr>
          <p:cNvPr id="36" name="Rectangle 35"/>
          <p:cNvSpPr/>
          <p:nvPr/>
        </p:nvSpPr>
        <p:spPr>
          <a:xfrm>
            <a:off x="5710132" y="7842180"/>
            <a:ext cx="1298048" cy="184666"/>
          </a:xfrm>
          <a:prstGeom prst="rect">
            <a:avLst/>
          </a:prstGeom>
        </p:spPr>
        <p:txBody>
          <a:bodyPr wrap="none" lIns="0" tIns="0" rIns="0" bIns="0">
            <a:spAutoFit/>
          </a:bodyPr>
          <a:lstStyle/>
          <a:p>
            <a:pPr algn="r"/>
            <a:r>
              <a:rPr lang="fr-FR" sz="1200" b="1" dirty="0"/>
              <a:t>Laurence </a:t>
            </a:r>
            <a:r>
              <a:rPr lang="fr-FR" sz="1200" b="1" dirty="0" smtClean="0"/>
              <a:t>BOYENVAL</a:t>
            </a:r>
            <a:endParaRPr lang="fr-FR" sz="1200" b="1" dirty="0"/>
          </a:p>
        </p:txBody>
      </p:sp>
    </p:spTree>
    <p:extLst>
      <p:ext uri="{BB962C8B-B14F-4D97-AF65-F5344CB8AC3E}">
        <p14:creationId xmlns:p14="http://schemas.microsoft.com/office/powerpoint/2010/main" val="966896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195" y="5460234"/>
            <a:ext cx="1078396" cy="1988939"/>
          </a:xfrm>
          <a:prstGeom prst="rect">
            <a:avLst/>
          </a:prstGeom>
        </p:spPr>
      </p:pic>
      <p:pic>
        <p:nvPicPr>
          <p:cNvPr id="28" name="Imag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9128">
            <a:off x="1641716" y="791329"/>
            <a:ext cx="3465814" cy="2129281"/>
          </a:xfrm>
          <a:prstGeom prst="rect">
            <a:avLst/>
          </a:prstGeom>
        </p:spPr>
      </p:pic>
      <p:sp>
        <p:nvSpPr>
          <p:cNvPr id="29" name="Ellipse 18"/>
          <p:cNvSpPr/>
          <p:nvPr/>
        </p:nvSpPr>
        <p:spPr>
          <a:xfrm rot="19131905">
            <a:off x="881148" y="490592"/>
            <a:ext cx="1520814" cy="1141839"/>
          </a:xfrm>
          <a:custGeom>
            <a:avLst/>
            <a:gdLst>
              <a:gd name="connsiteX0" fmla="*/ 0 w 1198555"/>
              <a:gd name="connsiteY0" fmla="*/ 502113 h 1004225"/>
              <a:gd name="connsiteX1" fmla="*/ 599278 w 1198555"/>
              <a:gd name="connsiteY1" fmla="*/ 0 h 1004225"/>
              <a:gd name="connsiteX2" fmla="*/ 1198556 w 1198555"/>
              <a:gd name="connsiteY2" fmla="*/ 502113 h 1004225"/>
              <a:gd name="connsiteX3" fmla="*/ 599278 w 1198555"/>
              <a:gd name="connsiteY3" fmla="*/ 1004226 h 1004225"/>
              <a:gd name="connsiteX4" fmla="*/ 0 w 1198555"/>
              <a:gd name="connsiteY4" fmla="*/ 502113 h 1004225"/>
              <a:gd name="connsiteX0" fmla="*/ 32 w 1198588"/>
              <a:gd name="connsiteY0" fmla="*/ 438936 h 941049"/>
              <a:gd name="connsiteX1" fmla="*/ 579359 w 1198588"/>
              <a:gd name="connsiteY1" fmla="*/ 0 h 941049"/>
              <a:gd name="connsiteX2" fmla="*/ 1198588 w 1198588"/>
              <a:gd name="connsiteY2" fmla="*/ 438936 h 941049"/>
              <a:gd name="connsiteX3" fmla="*/ 599310 w 1198588"/>
              <a:gd name="connsiteY3" fmla="*/ 941049 h 941049"/>
              <a:gd name="connsiteX4" fmla="*/ 32 w 1198588"/>
              <a:gd name="connsiteY4" fmla="*/ 438936 h 941049"/>
              <a:gd name="connsiteX0" fmla="*/ 16 w 1198572"/>
              <a:gd name="connsiteY0" fmla="*/ 438936 h 887847"/>
              <a:gd name="connsiteX1" fmla="*/ 579343 w 1198572"/>
              <a:gd name="connsiteY1" fmla="*/ 0 h 887847"/>
              <a:gd name="connsiteX2" fmla="*/ 1198572 w 1198572"/>
              <a:gd name="connsiteY2" fmla="*/ 438936 h 887847"/>
              <a:gd name="connsiteX3" fmla="*/ 566043 w 1198572"/>
              <a:gd name="connsiteY3" fmla="*/ 887847 h 887847"/>
              <a:gd name="connsiteX4" fmla="*/ 16 w 1198572"/>
              <a:gd name="connsiteY4" fmla="*/ 438936 h 887847"/>
              <a:gd name="connsiteX0" fmla="*/ 10 w 1075538"/>
              <a:gd name="connsiteY0" fmla="*/ 439084 h 888316"/>
              <a:gd name="connsiteX1" fmla="*/ 579337 w 1075538"/>
              <a:gd name="connsiteY1" fmla="*/ 148 h 888316"/>
              <a:gd name="connsiteX2" fmla="*/ 1075538 w 1075538"/>
              <a:gd name="connsiteY2" fmla="*/ 485635 h 888316"/>
              <a:gd name="connsiteX3" fmla="*/ 566037 w 1075538"/>
              <a:gd name="connsiteY3" fmla="*/ 887995 h 888316"/>
              <a:gd name="connsiteX4" fmla="*/ 10 w 1075538"/>
              <a:gd name="connsiteY4" fmla="*/ 439084 h 888316"/>
              <a:gd name="connsiteX0" fmla="*/ 7 w 1218514"/>
              <a:gd name="connsiteY0" fmla="*/ 452310 h 888090"/>
              <a:gd name="connsiteX1" fmla="*/ 722313 w 1218514"/>
              <a:gd name="connsiteY1" fmla="*/ 74 h 888090"/>
              <a:gd name="connsiteX2" fmla="*/ 1218514 w 1218514"/>
              <a:gd name="connsiteY2" fmla="*/ 485561 h 888090"/>
              <a:gd name="connsiteX3" fmla="*/ 709013 w 1218514"/>
              <a:gd name="connsiteY3" fmla="*/ 887921 h 888090"/>
              <a:gd name="connsiteX4" fmla="*/ 7 w 1218514"/>
              <a:gd name="connsiteY4" fmla="*/ 452310 h 888090"/>
              <a:gd name="connsiteX0" fmla="*/ 9 w 1138714"/>
              <a:gd name="connsiteY0" fmla="*/ 445693 h 888193"/>
              <a:gd name="connsiteX1" fmla="*/ 642513 w 1138714"/>
              <a:gd name="connsiteY1" fmla="*/ 107 h 888193"/>
              <a:gd name="connsiteX2" fmla="*/ 1138714 w 1138714"/>
              <a:gd name="connsiteY2" fmla="*/ 485594 h 888193"/>
              <a:gd name="connsiteX3" fmla="*/ 629213 w 1138714"/>
              <a:gd name="connsiteY3" fmla="*/ 887954 h 888193"/>
              <a:gd name="connsiteX4" fmla="*/ 9 w 1138714"/>
              <a:gd name="connsiteY4" fmla="*/ 445693 h 888193"/>
              <a:gd name="connsiteX0" fmla="*/ 5 w 1138710"/>
              <a:gd name="connsiteY0" fmla="*/ 412453 h 854953"/>
              <a:gd name="connsiteX1" fmla="*/ 619233 w 1138710"/>
              <a:gd name="connsiteY1" fmla="*/ 118 h 854953"/>
              <a:gd name="connsiteX2" fmla="*/ 1138710 w 1138710"/>
              <a:gd name="connsiteY2" fmla="*/ 452354 h 854953"/>
              <a:gd name="connsiteX3" fmla="*/ 629209 w 1138710"/>
              <a:gd name="connsiteY3" fmla="*/ 854714 h 854953"/>
              <a:gd name="connsiteX4" fmla="*/ 5 w 1138710"/>
              <a:gd name="connsiteY4" fmla="*/ 412453 h 854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710" h="854953">
                <a:moveTo>
                  <a:pt x="5" y="412453"/>
                </a:moveTo>
                <a:cubicBezTo>
                  <a:pt x="-1658" y="270020"/>
                  <a:pt x="429449" y="-6532"/>
                  <a:pt x="619233" y="118"/>
                </a:cubicBezTo>
                <a:cubicBezTo>
                  <a:pt x="809017" y="6768"/>
                  <a:pt x="1138710" y="175045"/>
                  <a:pt x="1138710" y="452354"/>
                </a:cubicBezTo>
                <a:cubicBezTo>
                  <a:pt x="1138710" y="729663"/>
                  <a:pt x="818993" y="861364"/>
                  <a:pt x="629209" y="854714"/>
                </a:cubicBezTo>
                <a:cubicBezTo>
                  <a:pt x="439425" y="848064"/>
                  <a:pt x="1668" y="554886"/>
                  <a:pt x="5" y="412453"/>
                </a:cubicBezTo>
                <a:close/>
              </a:path>
            </a:pathLst>
          </a:cu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 name="Image 29"/>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059994">
            <a:off x="573054" y="857371"/>
            <a:ext cx="1552740" cy="1576841"/>
          </a:xfrm>
          <a:prstGeom prst="rect">
            <a:avLst/>
          </a:prstGeom>
        </p:spPr>
      </p:pic>
      <p:sp>
        <p:nvSpPr>
          <p:cNvPr id="31" name="Ellipse 18"/>
          <p:cNvSpPr/>
          <p:nvPr/>
        </p:nvSpPr>
        <p:spPr>
          <a:xfrm rot="8960879">
            <a:off x="6613595" y="9970755"/>
            <a:ext cx="502406" cy="377212"/>
          </a:xfrm>
          <a:custGeom>
            <a:avLst/>
            <a:gdLst>
              <a:gd name="connsiteX0" fmla="*/ 0 w 1198555"/>
              <a:gd name="connsiteY0" fmla="*/ 502113 h 1004225"/>
              <a:gd name="connsiteX1" fmla="*/ 599278 w 1198555"/>
              <a:gd name="connsiteY1" fmla="*/ 0 h 1004225"/>
              <a:gd name="connsiteX2" fmla="*/ 1198556 w 1198555"/>
              <a:gd name="connsiteY2" fmla="*/ 502113 h 1004225"/>
              <a:gd name="connsiteX3" fmla="*/ 599278 w 1198555"/>
              <a:gd name="connsiteY3" fmla="*/ 1004226 h 1004225"/>
              <a:gd name="connsiteX4" fmla="*/ 0 w 1198555"/>
              <a:gd name="connsiteY4" fmla="*/ 502113 h 1004225"/>
              <a:gd name="connsiteX0" fmla="*/ 32 w 1198588"/>
              <a:gd name="connsiteY0" fmla="*/ 438936 h 941049"/>
              <a:gd name="connsiteX1" fmla="*/ 579359 w 1198588"/>
              <a:gd name="connsiteY1" fmla="*/ 0 h 941049"/>
              <a:gd name="connsiteX2" fmla="*/ 1198588 w 1198588"/>
              <a:gd name="connsiteY2" fmla="*/ 438936 h 941049"/>
              <a:gd name="connsiteX3" fmla="*/ 599310 w 1198588"/>
              <a:gd name="connsiteY3" fmla="*/ 941049 h 941049"/>
              <a:gd name="connsiteX4" fmla="*/ 32 w 1198588"/>
              <a:gd name="connsiteY4" fmla="*/ 438936 h 941049"/>
              <a:gd name="connsiteX0" fmla="*/ 16 w 1198572"/>
              <a:gd name="connsiteY0" fmla="*/ 438936 h 887847"/>
              <a:gd name="connsiteX1" fmla="*/ 579343 w 1198572"/>
              <a:gd name="connsiteY1" fmla="*/ 0 h 887847"/>
              <a:gd name="connsiteX2" fmla="*/ 1198572 w 1198572"/>
              <a:gd name="connsiteY2" fmla="*/ 438936 h 887847"/>
              <a:gd name="connsiteX3" fmla="*/ 566043 w 1198572"/>
              <a:gd name="connsiteY3" fmla="*/ 887847 h 887847"/>
              <a:gd name="connsiteX4" fmla="*/ 16 w 1198572"/>
              <a:gd name="connsiteY4" fmla="*/ 438936 h 887847"/>
              <a:gd name="connsiteX0" fmla="*/ 10 w 1075538"/>
              <a:gd name="connsiteY0" fmla="*/ 439084 h 888316"/>
              <a:gd name="connsiteX1" fmla="*/ 579337 w 1075538"/>
              <a:gd name="connsiteY1" fmla="*/ 148 h 888316"/>
              <a:gd name="connsiteX2" fmla="*/ 1075538 w 1075538"/>
              <a:gd name="connsiteY2" fmla="*/ 485635 h 888316"/>
              <a:gd name="connsiteX3" fmla="*/ 566037 w 1075538"/>
              <a:gd name="connsiteY3" fmla="*/ 887995 h 888316"/>
              <a:gd name="connsiteX4" fmla="*/ 10 w 1075538"/>
              <a:gd name="connsiteY4" fmla="*/ 439084 h 888316"/>
              <a:gd name="connsiteX0" fmla="*/ 7 w 1218514"/>
              <a:gd name="connsiteY0" fmla="*/ 452310 h 888090"/>
              <a:gd name="connsiteX1" fmla="*/ 722313 w 1218514"/>
              <a:gd name="connsiteY1" fmla="*/ 74 h 888090"/>
              <a:gd name="connsiteX2" fmla="*/ 1218514 w 1218514"/>
              <a:gd name="connsiteY2" fmla="*/ 485561 h 888090"/>
              <a:gd name="connsiteX3" fmla="*/ 709013 w 1218514"/>
              <a:gd name="connsiteY3" fmla="*/ 887921 h 888090"/>
              <a:gd name="connsiteX4" fmla="*/ 7 w 1218514"/>
              <a:gd name="connsiteY4" fmla="*/ 452310 h 888090"/>
              <a:gd name="connsiteX0" fmla="*/ 9 w 1138714"/>
              <a:gd name="connsiteY0" fmla="*/ 445693 h 888193"/>
              <a:gd name="connsiteX1" fmla="*/ 642513 w 1138714"/>
              <a:gd name="connsiteY1" fmla="*/ 107 h 888193"/>
              <a:gd name="connsiteX2" fmla="*/ 1138714 w 1138714"/>
              <a:gd name="connsiteY2" fmla="*/ 485594 h 888193"/>
              <a:gd name="connsiteX3" fmla="*/ 629213 w 1138714"/>
              <a:gd name="connsiteY3" fmla="*/ 887954 h 888193"/>
              <a:gd name="connsiteX4" fmla="*/ 9 w 1138714"/>
              <a:gd name="connsiteY4" fmla="*/ 445693 h 888193"/>
              <a:gd name="connsiteX0" fmla="*/ 5 w 1138710"/>
              <a:gd name="connsiteY0" fmla="*/ 412453 h 854953"/>
              <a:gd name="connsiteX1" fmla="*/ 619233 w 1138710"/>
              <a:gd name="connsiteY1" fmla="*/ 118 h 854953"/>
              <a:gd name="connsiteX2" fmla="*/ 1138710 w 1138710"/>
              <a:gd name="connsiteY2" fmla="*/ 452354 h 854953"/>
              <a:gd name="connsiteX3" fmla="*/ 629209 w 1138710"/>
              <a:gd name="connsiteY3" fmla="*/ 854714 h 854953"/>
              <a:gd name="connsiteX4" fmla="*/ 5 w 1138710"/>
              <a:gd name="connsiteY4" fmla="*/ 412453 h 854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710" h="854953">
                <a:moveTo>
                  <a:pt x="5" y="412453"/>
                </a:moveTo>
                <a:cubicBezTo>
                  <a:pt x="-1658" y="270020"/>
                  <a:pt x="429449" y="-6532"/>
                  <a:pt x="619233" y="118"/>
                </a:cubicBezTo>
                <a:cubicBezTo>
                  <a:pt x="809017" y="6768"/>
                  <a:pt x="1138710" y="175045"/>
                  <a:pt x="1138710" y="452354"/>
                </a:cubicBezTo>
                <a:cubicBezTo>
                  <a:pt x="1138710" y="729663"/>
                  <a:pt x="818993" y="861364"/>
                  <a:pt x="629209" y="854714"/>
                </a:cubicBezTo>
                <a:cubicBezTo>
                  <a:pt x="439425" y="848064"/>
                  <a:pt x="1668" y="554886"/>
                  <a:pt x="5" y="412453"/>
                </a:cubicBezTo>
                <a:close/>
              </a:path>
            </a:pathLst>
          </a:cu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p:cNvSpPr txBox="1"/>
          <p:nvPr/>
        </p:nvSpPr>
        <p:spPr>
          <a:xfrm>
            <a:off x="3819383" y="10210531"/>
            <a:ext cx="3045415" cy="169277"/>
          </a:xfrm>
          <a:prstGeom prst="rect">
            <a:avLst/>
          </a:prstGeom>
          <a:noFill/>
        </p:spPr>
        <p:txBody>
          <a:bodyPr wrap="square" lIns="0" tIns="0" rIns="0" bIns="0" rtlCol="0" anchor="ctr" anchorCtr="0">
            <a:spAutoFit/>
          </a:bodyPr>
          <a:lstStyle/>
          <a:p>
            <a:pPr algn="r"/>
            <a:r>
              <a:rPr lang="fr-FR" sz="1100" dirty="0" smtClean="0">
                <a:solidFill>
                  <a:schemeClr val="tx1">
                    <a:lumMod val="65000"/>
                    <a:lumOff val="35000"/>
                  </a:schemeClr>
                </a:solidFill>
                <a:latin typeface="Criticized" pitchFamily="2" charset="0"/>
                <a:ea typeface="Criticized" pitchFamily="2" charset="0"/>
              </a:rPr>
              <a:t>C</a:t>
            </a:r>
            <a:r>
              <a:rPr lang="fr-FR" sz="1100" b="1" dirty="0" smtClean="0">
                <a:solidFill>
                  <a:schemeClr val="tx1">
                    <a:lumMod val="65000"/>
                    <a:lumOff val="35000"/>
                  </a:schemeClr>
                </a:solidFill>
                <a:latin typeface="Criticized" pitchFamily="2" charset="0"/>
                <a:ea typeface="Criticized" pitchFamily="2" charset="0"/>
              </a:rPr>
              <a:t>I</a:t>
            </a:r>
            <a:r>
              <a:rPr lang="fr-FR" sz="1100" dirty="0" smtClean="0">
                <a:solidFill>
                  <a:schemeClr val="tx1">
                    <a:lumMod val="65000"/>
                    <a:lumOff val="35000"/>
                  </a:schemeClr>
                </a:solidFill>
                <a:latin typeface="Criticized" pitchFamily="2" charset="0"/>
                <a:ea typeface="Criticized" pitchFamily="2" charset="0"/>
              </a:rPr>
              <a:t>E LE ROCHER DES DOMS</a:t>
            </a:r>
            <a:endParaRPr lang="fr-FR" sz="1100" dirty="0">
              <a:solidFill>
                <a:schemeClr val="tx1">
                  <a:lumMod val="65000"/>
                  <a:lumOff val="35000"/>
                </a:schemeClr>
              </a:solidFill>
              <a:latin typeface="Criticized" pitchFamily="2" charset="0"/>
              <a:ea typeface="Criticized" pitchFamily="2" charset="0"/>
            </a:endParaRPr>
          </a:p>
        </p:txBody>
      </p:sp>
      <p:sp>
        <p:nvSpPr>
          <p:cNvPr id="76" name="Rectangle 75"/>
          <p:cNvSpPr/>
          <p:nvPr/>
        </p:nvSpPr>
        <p:spPr>
          <a:xfrm>
            <a:off x="1979999" y="3253024"/>
            <a:ext cx="5040001" cy="1692771"/>
          </a:xfrm>
          <a:prstGeom prst="rect">
            <a:avLst/>
          </a:prstGeom>
        </p:spPr>
        <p:txBody>
          <a:bodyPr wrap="square" lIns="0" tIns="0" rIns="0" bIns="0">
            <a:spAutoFit/>
          </a:bodyPr>
          <a:lstStyle/>
          <a:p>
            <a:pPr algn="just"/>
            <a:r>
              <a:rPr lang="fr-FR" sz="1100" dirty="0"/>
              <a:t> </a:t>
            </a:r>
            <a:r>
              <a:rPr lang="fr-FR" sz="1100" dirty="0" smtClean="0"/>
              <a:t>Il </a:t>
            </a:r>
            <a:r>
              <a:rPr lang="fr-FR" sz="1100" dirty="0"/>
              <a:t>a joué sous la direction de </a:t>
            </a:r>
            <a:r>
              <a:rPr lang="fr-FR" sz="1100" dirty="0" err="1"/>
              <a:t>Yorgos</a:t>
            </a:r>
            <a:r>
              <a:rPr lang="fr-FR" sz="1100" dirty="0"/>
              <a:t> </a:t>
            </a:r>
            <a:r>
              <a:rPr lang="fr-FR" sz="1100" dirty="0" err="1"/>
              <a:t>Sévasticoglou</a:t>
            </a:r>
            <a:r>
              <a:rPr lang="fr-FR" sz="1100" dirty="0"/>
              <a:t>, Marie-France Duverger, Jean-Marie </a:t>
            </a:r>
            <a:r>
              <a:rPr lang="fr-FR" sz="1100" dirty="0" err="1"/>
              <a:t>Serreau</a:t>
            </a:r>
            <a:r>
              <a:rPr lang="fr-FR" sz="1100" dirty="0"/>
              <a:t>, Daniel Postal, Michel de </a:t>
            </a:r>
            <a:r>
              <a:rPr lang="fr-FR" sz="1100" dirty="0" err="1"/>
              <a:t>Maulne</a:t>
            </a:r>
            <a:r>
              <a:rPr lang="fr-FR" sz="1100" dirty="0"/>
              <a:t>, Jacques </a:t>
            </a:r>
            <a:r>
              <a:rPr lang="fr-FR" sz="1100" dirty="0" err="1"/>
              <a:t>Bailliart</a:t>
            </a:r>
            <a:r>
              <a:rPr lang="fr-FR" sz="1100" dirty="0" smtClean="0"/>
              <a:t>… Il </a:t>
            </a:r>
            <a:r>
              <a:rPr lang="fr-FR" sz="1100" dirty="0"/>
              <a:t>a monté des opéras (dont </a:t>
            </a:r>
            <a:r>
              <a:rPr lang="fr-FR" sz="1100" i="1" dirty="0"/>
              <a:t>La </a:t>
            </a:r>
            <a:r>
              <a:rPr lang="fr-FR" sz="1100" i="1" dirty="0" err="1"/>
              <a:t>Serva</a:t>
            </a:r>
            <a:r>
              <a:rPr lang="fr-FR" sz="1100" i="1" dirty="0"/>
              <a:t> </a:t>
            </a:r>
            <a:r>
              <a:rPr lang="fr-FR" sz="1100" i="1" dirty="0" err="1"/>
              <a:t>padrona</a:t>
            </a:r>
            <a:r>
              <a:rPr lang="fr-FR" sz="1100" i="1" dirty="0"/>
              <a:t>  </a:t>
            </a:r>
            <a:r>
              <a:rPr lang="fr-FR" sz="1100" dirty="0"/>
              <a:t>de </a:t>
            </a:r>
            <a:r>
              <a:rPr lang="fr-FR" sz="1100" dirty="0" err="1"/>
              <a:t>Pergolese</a:t>
            </a:r>
            <a:r>
              <a:rPr lang="fr-FR" sz="1100" dirty="0"/>
              <a:t>, </a:t>
            </a:r>
            <a:r>
              <a:rPr lang="fr-FR" sz="1100" i="1" dirty="0"/>
              <a:t>Judas </a:t>
            </a:r>
            <a:r>
              <a:rPr lang="fr-FR" sz="1100" i="1" dirty="0" err="1"/>
              <a:t>Macchabeus</a:t>
            </a:r>
            <a:r>
              <a:rPr lang="fr-FR" sz="1100" i="1" dirty="0"/>
              <a:t>  </a:t>
            </a:r>
            <a:r>
              <a:rPr lang="fr-FR" sz="1100" dirty="0"/>
              <a:t>de Haendel, </a:t>
            </a:r>
            <a:r>
              <a:rPr lang="fr-FR" sz="1100" i="1" dirty="0"/>
              <a:t>Didon et Enée  </a:t>
            </a:r>
            <a:r>
              <a:rPr lang="fr-FR" sz="1100" dirty="0"/>
              <a:t>et </a:t>
            </a:r>
            <a:r>
              <a:rPr lang="fr-FR" sz="1100" i="1" dirty="0"/>
              <a:t>King Arthur</a:t>
            </a:r>
            <a:r>
              <a:rPr lang="fr-FR" sz="1100" dirty="0"/>
              <a:t>  de  Purcell  dont  il  écrit  l’ adaptation théâtrale</a:t>
            </a:r>
            <a:r>
              <a:rPr lang="fr-FR" sz="1100" dirty="0" smtClean="0"/>
              <a:t>,…) Il </a:t>
            </a:r>
            <a:r>
              <a:rPr lang="fr-FR" sz="1100" dirty="0"/>
              <a:t>écrit l’adaptation française d’</a:t>
            </a:r>
            <a:r>
              <a:rPr lang="fr-FR" sz="1100" i="1" dirty="0"/>
              <a:t>Abu Hassan</a:t>
            </a:r>
            <a:r>
              <a:rPr lang="fr-FR" sz="1100" dirty="0"/>
              <a:t> de Weber donnée en 1988 au Châtelet et à l’Opéra de Nice, adapte et met en scène au Printemps de Bourges </a:t>
            </a:r>
            <a:r>
              <a:rPr lang="fr-FR" sz="1100" i="1" dirty="0" smtClean="0"/>
              <a:t>L’</a:t>
            </a:r>
            <a:r>
              <a:rPr lang="fr-FR" sz="1100" i="1" dirty="0" err="1" smtClean="0"/>
              <a:t>oeil</a:t>
            </a:r>
            <a:r>
              <a:rPr lang="fr-FR" sz="1100" i="1" dirty="0" smtClean="0"/>
              <a:t> </a:t>
            </a:r>
            <a:r>
              <a:rPr lang="fr-FR" sz="1100" i="1" dirty="0"/>
              <a:t>du Borgne</a:t>
            </a:r>
            <a:r>
              <a:rPr lang="fr-FR" sz="1100" dirty="0"/>
              <a:t>, conte musical de </a:t>
            </a:r>
            <a:r>
              <a:rPr lang="fr-FR" sz="1100" dirty="0" err="1"/>
              <a:t>Fawzi</a:t>
            </a:r>
            <a:r>
              <a:rPr lang="fr-FR" sz="1100" dirty="0"/>
              <a:t>-al-</a:t>
            </a:r>
            <a:r>
              <a:rPr lang="fr-FR" sz="1100" dirty="0" err="1"/>
              <a:t>Aïedy</a:t>
            </a:r>
            <a:r>
              <a:rPr lang="fr-FR" sz="1100" dirty="0"/>
              <a:t> et </a:t>
            </a:r>
            <a:r>
              <a:rPr lang="fr-FR" sz="1100" dirty="0" err="1"/>
              <a:t>Abbi</a:t>
            </a:r>
            <a:r>
              <a:rPr lang="fr-FR" sz="1100" dirty="0"/>
              <a:t> </a:t>
            </a:r>
            <a:r>
              <a:rPr lang="fr-FR" sz="1100" dirty="0" err="1"/>
              <a:t>Patrix</a:t>
            </a:r>
            <a:r>
              <a:rPr lang="fr-FR" sz="1100" dirty="0"/>
              <a:t> d’après les mille et une nuits</a:t>
            </a:r>
            <a:r>
              <a:rPr lang="fr-FR" sz="1100" dirty="0" smtClean="0"/>
              <a:t>. Il </a:t>
            </a:r>
            <a:r>
              <a:rPr lang="fr-FR" sz="1100" dirty="0"/>
              <a:t>a créé en France au  Festival  d’Avignon </a:t>
            </a:r>
            <a:r>
              <a:rPr lang="fr-FR" sz="1100" i="1" dirty="0"/>
              <a:t>Les anciennes odeurs</a:t>
            </a:r>
            <a:r>
              <a:rPr lang="fr-FR" sz="1100" dirty="0"/>
              <a:t>  de Michel Tremblay et dirigé Jean-Claude Dreyfus  dans </a:t>
            </a:r>
            <a:r>
              <a:rPr lang="fr-FR" sz="1100" i="1" dirty="0"/>
              <a:t>Le </a:t>
            </a:r>
            <a:r>
              <a:rPr lang="fr-FR" sz="1100" i="1" dirty="0" smtClean="0"/>
              <a:t>baron</a:t>
            </a:r>
            <a:r>
              <a:rPr lang="fr-FR" sz="1100" dirty="0"/>
              <a:t> </a:t>
            </a:r>
            <a:r>
              <a:rPr lang="fr-FR" sz="1100" dirty="0" smtClean="0"/>
              <a:t>d’après </a:t>
            </a:r>
            <a:r>
              <a:rPr lang="fr-FR" sz="1100" dirty="0" err="1"/>
              <a:t>Ewers</a:t>
            </a:r>
            <a:r>
              <a:rPr lang="fr-FR" sz="1100" dirty="0"/>
              <a:t> au Théâtre </a:t>
            </a:r>
            <a:r>
              <a:rPr lang="fr-FR" sz="1100" dirty="0" smtClean="0"/>
              <a:t>d’Aubervilliers-Groupe TSE. En </a:t>
            </a:r>
            <a:r>
              <a:rPr lang="fr-FR" sz="1100" dirty="0"/>
              <a:t>1993, il </a:t>
            </a:r>
            <a:r>
              <a:rPr lang="fr-FR" sz="1100" dirty="0" smtClean="0"/>
              <a:t>crée </a:t>
            </a:r>
            <a:r>
              <a:rPr lang="fr-FR" sz="1100" dirty="0"/>
              <a:t>sa compagnie, Archipel.</a:t>
            </a:r>
          </a:p>
        </p:txBody>
      </p:sp>
      <p:sp>
        <p:nvSpPr>
          <p:cNvPr id="78" name="Rectangle 77"/>
          <p:cNvSpPr/>
          <p:nvPr/>
        </p:nvSpPr>
        <p:spPr>
          <a:xfrm>
            <a:off x="1980000" y="5906534"/>
            <a:ext cx="5040000" cy="1523494"/>
          </a:xfrm>
          <a:prstGeom prst="rect">
            <a:avLst/>
          </a:prstGeom>
        </p:spPr>
        <p:txBody>
          <a:bodyPr wrap="square" lIns="0" tIns="0" rIns="0" bIns="0">
            <a:spAutoFit/>
          </a:bodyPr>
          <a:lstStyle/>
          <a:p>
            <a:pPr algn="just"/>
            <a:r>
              <a:rPr lang="fr-FR" sz="1100" dirty="0" smtClean="0"/>
              <a:t>Après avoir été de longues années régisseur d’un théâtre municipal, Sergio GIOVANNINI s’épanouit dans la création  lumières. Il travaille  pour les Compagnies Déclic théâtre, Trottoir express, Théâtre de la cavale, Le jour se lève, Les obsessionnels, les Goulus, le Théâtre des Chimères, Théâtre de Nihilo Nihil et l’association Les amis de </a:t>
            </a:r>
            <a:r>
              <a:rPr lang="fr-FR" sz="1100" dirty="0" err="1" smtClean="0"/>
              <a:t>Buxières</a:t>
            </a:r>
            <a:r>
              <a:rPr lang="fr-FR" sz="1100" dirty="0" smtClean="0"/>
              <a:t>. Depuis 2009,  Sergio GIOVANINNI collabore avec la Compagnie Le Rocher des Doms pour laquelle il réalise les univers lumière de toutes les créations.  Il  s’intéresse à toute forme de spectacle  et met en lumière aussi bien les créations théâtrales de forme classique  que les  matchs d’improvisation, les concerts de musiques du monde, les spectacles de danse, les lectures, les opéras, les spectacles en plein air ou les « son et lumière »…</a:t>
            </a:r>
            <a:endParaRPr lang="fr-FR" sz="1100" dirty="0"/>
          </a:p>
        </p:txBody>
      </p:sp>
      <p:sp>
        <p:nvSpPr>
          <p:cNvPr id="44" name="ZoneTexte 43"/>
          <p:cNvSpPr txBox="1"/>
          <p:nvPr/>
        </p:nvSpPr>
        <p:spPr>
          <a:xfrm>
            <a:off x="1980000" y="360000"/>
            <a:ext cx="5028180" cy="492443"/>
          </a:xfrm>
          <a:prstGeom prst="rect">
            <a:avLst/>
          </a:prstGeom>
          <a:noFill/>
          <a:ln>
            <a:noFill/>
          </a:ln>
        </p:spPr>
        <p:txBody>
          <a:bodyPr wrap="square" lIns="0" tIns="0" rIns="0" bIns="0" rtlCol="0" anchor="ctr" anchorCtr="0">
            <a:prstTxWarp prst="textPlain">
              <a:avLst/>
            </a:prstTxWarp>
            <a:spAutoFit/>
          </a:bodyPr>
          <a:lstStyle/>
          <a:p>
            <a:r>
              <a:rPr lang="fr-FR" sz="2800" spc="300" dirty="0" smtClean="0">
                <a:solidFill>
                  <a:schemeClr val="bg1">
                    <a:lumMod val="85000"/>
                  </a:schemeClr>
                </a:solidFill>
                <a:latin typeface="Criticized" pitchFamily="2" charset="0"/>
                <a:ea typeface="Criticized" pitchFamily="2" charset="0"/>
              </a:rPr>
              <a:t>L’AMANTE ANGLAISE</a:t>
            </a:r>
            <a:endParaRPr lang="fr-FR" sz="2800" spc="300" dirty="0">
              <a:solidFill>
                <a:schemeClr val="bg1">
                  <a:lumMod val="85000"/>
                </a:schemeClr>
              </a:solidFill>
              <a:latin typeface="Criticized" pitchFamily="2" charset="0"/>
              <a:ea typeface="Criticized" pitchFamily="2" charset="0"/>
            </a:endParaRPr>
          </a:p>
        </p:txBody>
      </p:sp>
      <p:sp>
        <p:nvSpPr>
          <p:cNvPr id="45" name="ZoneTexte 44"/>
          <p:cNvSpPr txBox="1"/>
          <p:nvPr/>
        </p:nvSpPr>
        <p:spPr>
          <a:xfrm>
            <a:off x="5123180" y="881018"/>
            <a:ext cx="1885000" cy="215444"/>
          </a:xfrm>
          <a:prstGeom prst="rect">
            <a:avLst/>
          </a:prstGeom>
          <a:noFill/>
        </p:spPr>
        <p:txBody>
          <a:bodyPr wrap="square" lIns="0" tIns="0" rIns="0" bIns="0" rtlCol="0">
            <a:spAutoFit/>
          </a:bodyPr>
          <a:lstStyle/>
          <a:p>
            <a:pPr algn="r"/>
            <a:r>
              <a:rPr lang="fr-FR" sz="1400" dirty="0" smtClean="0">
                <a:solidFill>
                  <a:schemeClr val="bg1">
                    <a:lumMod val="85000"/>
                  </a:schemeClr>
                </a:solidFill>
                <a:latin typeface="Criticized" pitchFamily="2" charset="0"/>
                <a:ea typeface="Criticized" pitchFamily="2" charset="0"/>
              </a:rPr>
              <a:t>Marguerite DURAS</a:t>
            </a:r>
          </a:p>
        </p:txBody>
      </p:sp>
      <p:sp>
        <p:nvSpPr>
          <p:cNvPr id="46" name="Rectangle 45"/>
          <p:cNvSpPr/>
          <p:nvPr/>
        </p:nvSpPr>
        <p:spPr>
          <a:xfrm>
            <a:off x="5516880" y="2224753"/>
            <a:ext cx="1519876" cy="307777"/>
          </a:xfrm>
          <a:prstGeom prst="rect">
            <a:avLst/>
          </a:prstGeom>
        </p:spPr>
        <p:txBody>
          <a:bodyPr wrap="square" lIns="0" tIns="0" rIns="0" bIns="0" anchor="b" anchorCtr="0">
            <a:spAutoFit/>
          </a:bodyPr>
          <a:lstStyle/>
          <a:p>
            <a:pPr algn="r"/>
            <a:r>
              <a:rPr lang="fr-FR" sz="2000" b="1" cap="small" spc="100" dirty="0">
                <a:ea typeface="Criticized" pitchFamily="2" charset="0"/>
              </a:rPr>
              <a:t>L’EQUIPE</a:t>
            </a:r>
          </a:p>
        </p:txBody>
      </p:sp>
      <p:grpSp>
        <p:nvGrpSpPr>
          <p:cNvPr id="16" name="Groupe 15"/>
          <p:cNvGrpSpPr/>
          <p:nvPr/>
        </p:nvGrpSpPr>
        <p:grpSpPr>
          <a:xfrm>
            <a:off x="550329" y="2983149"/>
            <a:ext cx="1084581" cy="1980000"/>
            <a:chOff x="542709" y="5548549"/>
            <a:chExt cx="1084581" cy="1980000"/>
          </a:xfrm>
        </p:grpSpPr>
        <p:pic>
          <p:nvPicPr>
            <p:cNvPr id="11" name="Imag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7472" y="5548549"/>
              <a:ext cx="1079818" cy="1979999"/>
            </a:xfrm>
            <a:prstGeom prst="rect">
              <a:avLst/>
            </a:prstGeom>
          </p:spPr>
        </p:pic>
        <p:sp>
          <p:nvSpPr>
            <p:cNvPr id="56" name="Rectangle 55"/>
            <p:cNvSpPr/>
            <p:nvPr/>
          </p:nvSpPr>
          <p:spPr>
            <a:xfrm>
              <a:off x="542709" y="5548549"/>
              <a:ext cx="1080000" cy="198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8" name="Rectangle 57"/>
          <p:cNvSpPr/>
          <p:nvPr/>
        </p:nvSpPr>
        <p:spPr>
          <a:xfrm>
            <a:off x="547472" y="5456474"/>
            <a:ext cx="1080000" cy="198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61"/>
          <p:cNvSpPr/>
          <p:nvPr/>
        </p:nvSpPr>
        <p:spPr>
          <a:xfrm>
            <a:off x="5837320" y="2819238"/>
            <a:ext cx="1183849" cy="184666"/>
          </a:xfrm>
          <a:prstGeom prst="rect">
            <a:avLst/>
          </a:prstGeom>
        </p:spPr>
        <p:txBody>
          <a:bodyPr wrap="none" lIns="0" tIns="0" rIns="0" bIns="0">
            <a:spAutoFit/>
          </a:bodyPr>
          <a:lstStyle/>
          <a:p>
            <a:pPr algn="r"/>
            <a:r>
              <a:rPr lang="fr-FR" sz="1200" b="1" dirty="0"/>
              <a:t>Christian FREGNET</a:t>
            </a:r>
          </a:p>
        </p:txBody>
      </p:sp>
      <p:sp>
        <p:nvSpPr>
          <p:cNvPr id="65" name="Rectangle 64"/>
          <p:cNvSpPr/>
          <p:nvPr/>
        </p:nvSpPr>
        <p:spPr>
          <a:xfrm>
            <a:off x="5792681" y="5422134"/>
            <a:ext cx="1236108" cy="184666"/>
          </a:xfrm>
          <a:prstGeom prst="rect">
            <a:avLst/>
          </a:prstGeom>
        </p:spPr>
        <p:txBody>
          <a:bodyPr wrap="none" lIns="0" tIns="0" rIns="0" bIns="0">
            <a:spAutoFit/>
          </a:bodyPr>
          <a:lstStyle/>
          <a:p>
            <a:pPr algn="r"/>
            <a:r>
              <a:rPr lang="fr-FR" sz="1200" b="1" dirty="0"/>
              <a:t>Sergio </a:t>
            </a:r>
            <a:r>
              <a:rPr lang="fr-FR" sz="1200" b="1" dirty="0" smtClean="0"/>
              <a:t>GIOVANNINI</a:t>
            </a:r>
            <a:endParaRPr lang="fr-FR" sz="1200" b="1" dirty="0"/>
          </a:p>
        </p:txBody>
      </p:sp>
    </p:spTree>
    <p:extLst>
      <p:ext uri="{BB962C8B-B14F-4D97-AF65-F5344CB8AC3E}">
        <p14:creationId xmlns:p14="http://schemas.microsoft.com/office/powerpoint/2010/main" val="4109809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Image 38"/>
          <p:cNvPicPr>
            <a:picLocks noChangeAspect="1"/>
          </p:cNvPicPr>
          <p:nvPr/>
        </p:nvPicPr>
        <p:blipFill rotWithShape="1">
          <a:blip r:embed="rId3" cstate="print">
            <a:extLst>
              <a:ext uri="{28A0092B-C50C-407E-A947-70E740481C1C}">
                <a14:useLocalDpi xmlns:a14="http://schemas.microsoft.com/office/drawing/2010/main" val="0"/>
              </a:ext>
            </a:extLst>
          </a:blip>
          <a:srcRect l="23770"/>
          <a:stretch/>
        </p:blipFill>
        <p:spPr>
          <a:xfrm rot="5400000">
            <a:off x="1440994" y="8792134"/>
            <a:ext cx="975808" cy="1039553"/>
          </a:xfrm>
          <a:prstGeom prst="rect">
            <a:avLst/>
          </a:prstGeom>
        </p:spPr>
      </p:pic>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9128">
            <a:off x="1759814" y="765929"/>
            <a:ext cx="3465814" cy="2129280"/>
          </a:xfrm>
          <a:prstGeom prst="rect">
            <a:avLst/>
          </a:prstGeom>
        </p:spPr>
      </p:pic>
      <p:sp>
        <p:nvSpPr>
          <p:cNvPr id="17" name="Ellipse 18"/>
          <p:cNvSpPr/>
          <p:nvPr/>
        </p:nvSpPr>
        <p:spPr>
          <a:xfrm rot="19131905">
            <a:off x="672214" y="436123"/>
            <a:ext cx="1520814" cy="1141839"/>
          </a:xfrm>
          <a:custGeom>
            <a:avLst/>
            <a:gdLst>
              <a:gd name="connsiteX0" fmla="*/ 0 w 1198555"/>
              <a:gd name="connsiteY0" fmla="*/ 502113 h 1004225"/>
              <a:gd name="connsiteX1" fmla="*/ 599278 w 1198555"/>
              <a:gd name="connsiteY1" fmla="*/ 0 h 1004225"/>
              <a:gd name="connsiteX2" fmla="*/ 1198556 w 1198555"/>
              <a:gd name="connsiteY2" fmla="*/ 502113 h 1004225"/>
              <a:gd name="connsiteX3" fmla="*/ 599278 w 1198555"/>
              <a:gd name="connsiteY3" fmla="*/ 1004226 h 1004225"/>
              <a:gd name="connsiteX4" fmla="*/ 0 w 1198555"/>
              <a:gd name="connsiteY4" fmla="*/ 502113 h 1004225"/>
              <a:gd name="connsiteX0" fmla="*/ 32 w 1198588"/>
              <a:gd name="connsiteY0" fmla="*/ 438936 h 941049"/>
              <a:gd name="connsiteX1" fmla="*/ 579359 w 1198588"/>
              <a:gd name="connsiteY1" fmla="*/ 0 h 941049"/>
              <a:gd name="connsiteX2" fmla="*/ 1198588 w 1198588"/>
              <a:gd name="connsiteY2" fmla="*/ 438936 h 941049"/>
              <a:gd name="connsiteX3" fmla="*/ 599310 w 1198588"/>
              <a:gd name="connsiteY3" fmla="*/ 941049 h 941049"/>
              <a:gd name="connsiteX4" fmla="*/ 32 w 1198588"/>
              <a:gd name="connsiteY4" fmla="*/ 438936 h 941049"/>
              <a:gd name="connsiteX0" fmla="*/ 16 w 1198572"/>
              <a:gd name="connsiteY0" fmla="*/ 438936 h 887847"/>
              <a:gd name="connsiteX1" fmla="*/ 579343 w 1198572"/>
              <a:gd name="connsiteY1" fmla="*/ 0 h 887847"/>
              <a:gd name="connsiteX2" fmla="*/ 1198572 w 1198572"/>
              <a:gd name="connsiteY2" fmla="*/ 438936 h 887847"/>
              <a:gd name="connsiteX3" fmla="*/ 566043 w 1198572"/>
              <a:gd name="connsiteY3" fmla="*/ 887847 h 887847"/>
              <a:gd name="connsiteX4" fmla="*/ 16 w 1198572"/>
              <a:gd name="connsiteY4" fmla="*/ 438936 h 887847"/>
              <a:gd name="connsiteX0" fmla="*/ 10 w 1075538"/>
              <a:gd name="connsiteY0" fmla="*/ 439084 h 888316"/>
              <a:gd name="connsiteX1" fmla="*/ 579337 w 1075538"/>
              <a:gd name="connsiteY1" fmla="*/ 148 h 888316"/>
              <a:gd name="connsiteX2" fmla="*/ 1075538 w 1075538"/>
              <a:gd name="connsiteY2" fmla="*/ 485635 h 888316"/>
              <a:gd name="connsiteX3" fmla="*/ 566037 w 1075538"/>
              <a:gd name="connsiteY3" fmla="*/ 887995 h 888316"/>
              <a:gd name="connsiteX4" fmla="*/ 10 w 1075538"/>
              <a:gd name="connsiteY4" fmla="*/ 439084 h 888316"/>
              <a:gd name="connsiteX0" fmla="*/ 7 w 1218514"/>
              <a:gd name="connsiteY0" fmla="*/ 452310 h 888090"/>
              <a:gd name="connsiteX1" fmla="*/ 722313 w 1218514"/>
              <a:gd name="connsiteY1" fmla="*/ 74 h 888090"/>
              <a:gd name="connsiteX2" fmla="*/ 1218514 w 1218514"/>
              <a:gd name="connsiteY2" fmla="*/ 485561 h 888090"/>
              <a:gd name="connsiteX3" fmla="*/ 709013 w 1218514"/>
              <a:gd name="connsiteY3" fmla="*/ 887921 h 888090"/>
              <a:gd name="connsiteX4" fmla="*/ 7 w 1218514"/>
              <a:gd name="connsiteY4" fmla="*/ 452310 h 888090"/>
              <a:gd name="connsiteX0" fmla="*/ 9 w 1138714"/>
              <a:gd name="connsiteY0" fmla="*/ 445693 h 888193"/>
              <a:gd name="connsiteX1" fmla="*/ 642513 w 1138714"/>
              <a:gd name="connsiteY1" fmla="*/ 107 h 888193"/>
              <a:gd name="connsiteX2" fmla="*/ 1138714 w 1138714"/>
              <a:gd name="connsiteY2" fmla="*/ 485594 h 888193"/>
              <a:gd name="connsiteX3" fmla="*/ 629213 w 1138714"/>
              <a:gd name="connsiteY3" fmla="*/ 887954 h 888193"/>
              <a:gd name="connsiteX4" fmla="*/ 9 w 1138714"/>
              <a:gd name="connsiteY4" fmla="*/ 445693 h 888193"/>
              <a:gd name="connsiteX0" fmla="*/ 5 w 1138710"/>
              <a:gd name="connsiteY0" fmla="*/ 412453 h 854953"/>
              <a:gd name="connsiteX1" fmla="*/ 619233 w 1138710"/>
              <a:gd name="connsiteY1" fmla="*/ 118 h 854953"/>
              <a:gd name="connsiteX2" fmla="*/ 1138710 w 1138710"/>
              <a:gd name="connsiteY2" fmla="*/ 452354 h 854953"/>
              <a:gd name="connsiteX3" fmla="*/ 629209 w 1138710"/>
              <a:gd name="connsiteY3" fmla="*/ 854714 h 854953"/>
              <a:gd name="connsiteX4" fmla="*/ 5 w 1138710"/>
              <a:gd name="connsiteY4" fmla="*/ 412453 h 854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710" h="854953">
                <a:moveTo>
                  <a:pt x="5" y="412453"/>
                </a:moveTo>
                <a:cubicBezTo>
                  <a:pt x="-1658" y="270020"/>
                  <a:pt x="429449" y="-6532"/>
                  <a:pt x="619233" y="118"/>
                </a:cubicBezTo>
                <a:cubicBezTo>
                  <a:pt x="809017" y="6768"/>
                  <a:pt x="1138710" y="175045"/>
                  <a:pt x="1138710" y="452354"/>
                </a:cubicBezTo>
                <a:cubicBezTo>
                  <a:pt x="1138710" y="729663"/>
                  <a:pt x="818993" y="861364"/>
                  <a:pt x="629209" y="854714"/>
                </a:cubicBezTo>
                <a:cubicBezTo>
                  <a:pt x="439425" y="848064"/>
                  <a:pt x="1668" y="554886"/>
                  <a:pt x="5" y="412453"/>
                </a:cubicBezTo>
                <a:close/>
              </a:path>
            </a:pathLst>
          </a:custGeom>
          <a:solidFill>
            <a:srgbClr val="42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059994">
            <a:off x="598859" y="831971"/>
            <a:ext cx="1432527" cy="1576841"/>
          </a:xfrm>
          <a:prstGeom prst="rect">
            <a:avLst/>
          </a:prstGeom>
        </p:spPr>
      </p:pic>
      <p:sp>
        <p:nvSpPr>
          <p:cNvPr id="19" name="Ellipse 18"/>
          <p:cNvSpPr/>
          <p:nvPr/>
        </p:nvSpPr>
        <p:spPr>
          <a:xfrm rot="8960879">
            <a:off x="6613595" y="9970755"/>
            <a:ext cx="502406" cy="377212"/>
          </a:xfrm>
          <a:custGeom>
            <a:avLst/>
            <a:gdLst>
              <a:gd name="connsiteX0" fmla="*/ 0 w 1198555"/>
              <a:gd name="connsiteY0" fmla="*/ 502113 h 1004225"/>
              <a:gd name="connsiteX1" fmla="*/ 599278 w 1198555"/>
              <a:gd name="connsiteY1" fmla="*/ 0 h 1004225"/>
              <a:gd name="connsiteX2" fmla="*/ 1198556 w 1198555"/>
              <a:gd name="connsiteY2" fmla="*/ 502113 h 1004225"/>
              <a:gd name="connsiteX3" fmla="*/ 599278 w 1198555"/>
              <a:gd name="connsiteY3" fmla="*/ 1004226 h 1004225"/>
              <a:gd name="connsiteX4" fmla="*/ 0 w 1198555"/>
              <a:gd name="connsiteY4" fmla="*/ 502113 h 1004225"/>
              <a:gd name="connsiteX0" fmla="*/ 32 w 1198588"/>
              <a:gd name="connsiteY0" fmla="*/ 438936 h 941049"/>
              <a:gd name="connsiteX1" fmla="*/ 579359 w 1198588"/>
              <a:gd name="connsiteY1" fmla="*/ 0 h 941049"/>
              <a:gd name="connsiteX2" fmla="*/ 1198588 w 1198588"/>
              <a:gd name="connsiteY2" fmla="*/ 438936 h 941049"/>
              <a:gd name="connsiteX3" fmla="*/ 599310 w 1198588"/>
              <a:gd name="connsiteY3" fmla="*/ 941049 h 941049"/>
              <a:gd name="connsiteX4" fmla="*/ 32 w 1198588"/>
              <a:gd name="connsiteY4" fmla="*/ 438936 h 941049"/>
              <a:gd name="connsiteX0" fmla="*/ 16 w 1198572"/>
              <a:gd name="connsiteY0" fmla="*/ 438936 h 887847"/>
              <a:gd name="connsiteX1" fmla="*/ 579343 w 1198572"/>
              <a:gd name="connsiteY1" fmla="*/ 0 h 887847"/>
              <a:gd name="connsiteX2" fmla="*/ 1198572 w 1198572"/>
              <a:gd name="connsiteY2" fmla="*/ 438936 h 887847"/>
              <a:gd name="connsiteX3" fmla="*/ 566043 w 1198572"/>
              <a:gd name="connsiteY3" fmla="*/ 887847 h 887847"/>
              <a:gd name="connsiteX4" fmla="*/ 16 w 1198572"/>
              <a:gd name="connsiteY4" fmla="*/ 438936 h 887847"/>
              <a:gd name="connsiteX0" fmla="*/ 10 w 1075538"/>
              <a:gd name="connsiteY0" fmla="*/ 439084 h 888316"/>
              <a:gd name="connsiteX1" fmla="*/ 579337 w 1075538"/>
              <a:gd name="connsiteY1" fmla="*/ 148 h 888316"/>
              <a:gd name="connsiteX2" fmla="*/ 1075538 w 1075538"/>
              <a:gd name="connsiteY2" fmla="*/ 485635 h 888316"/>
              <a:gd name="connsiteX3" fmla="*/ 566037 w 1075538"/>
              <a:gd name="connsiteY3" fmla="*/ 887995 h 888316"/>
              <a:gd name="connsiteX4" fmla="*/ 10 w 1075538"/>
              <a:gd name="connsiteY4" fmla="*/ 439084 h 888316"/>
              <a:gd name="connsiteX0" fmla="*/ 7 w 1218514"/>
              <a:gd name="connsiteY0" fmla="*/ 452310 h 888090"/>
              <a:gd name="connsiteX1" fmla="*/ 722313 w 1218514"/>
              <a:gd name="connsiteY1" fmla="*/ 74 h 888090"/>
              <a:gd name="connsiteX2" fmla="*/ 1218514 w 1218514"/>
              <a:gd name="connsiteY2" fmla="*/ 485561 h 888090"/>
              <a:gd name="connsiteX3" fmla="*/ 709013 w 1218514"/>
              <a:gd name="connsiteY3" fmla="*/ 887921 h 888090"/>
              <a:gd name="connsiteX4" fmla="*/ 7 w 1218514"/>
              <a:gd name="connsiteY4" fmla="*/ 452310 h 888090"/>
              <a:gd name="connsiteX0" fmla="*/ 9 w 1138714"/>
              <a:gd name="connsiteY0" fmla="*/ 445693 h 888193"/>
              <a:gd name="connsiteX1" fmla="*/ 642513 w 1138714"/>
              <a:gd name="connsiteY1" fmla="*/ 107 h 888193"/>
              <a:gd name="connsiteX2" fmla="*/ 1138714 w 1138714"/>
              <a:gd name="connsiteY2" fmla="*/ 485594 h 888193"/>
              <a:gd name="connsiteX3" fmla="*/ 629213 w 1138714"/>
              <a:gd name="connsiteY3" fmla="*/ 887954 h 888193"/>
              <a:gd name="connsiteX4" fmla="*/ 9 w 1138714"/>
              <a:gd name="connsiteY4" fmla="*/ 445693 h 888193"/>
              <a:gd name="connsiteX0" fmla="*/ 5 w 1138710"/>
              <a:gd name="connsiteY0" fmla="*/ 412453 h 854953"/>
              <a:gd name="connsiteX1" fmla="*/ 619233 w 1138710"/>
              <a:gd name="connsiteY1" fmla="*/ 118 h 854953"/>
              <a:gd name="connsiteX2" fmla="*/ 1138710 w 1138710"/>
              <a:gd name="connsiteY2" fmla="*/ 452354 h 854953"/>
              <a:gd name="connsiteX3" fmla="*/ 629209 w 1138710"/>
              <a:gd name="connsiteY3" fmla="*/ 854714 h 854953"/>
              <a:gd name="connsiteX4" fmla="*/ 5 w 1138710"/>
              <a:gd name="connsiteY4" fmla="*/ 412453 h 854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710" h="854953">
                <a:moveTo>
                  <a:pt x="5" y="412453"/>
                </a:moveTo>
                <a:cubicBezTo>
                  <a:pt x="-1658" y="270020"/>
                  <a:pt x="429449" y="-6532"/>
                  <a:pt x="619233" y="118"/>
                </a:cubicBezTo>
                <a:cubicBezTo>
                  <a:pt x="809017" y="6768"/>
                  <a:pt x="1138710" y="175045"/>
                  <a:pt x="1138710" y="452354"/>
                </a:cubicBezTo>
                <a:cubicBezTo>
                  <a:pt x="1138710" y="729663"/>
                  <a:pt x="818993" y="861364"/>
                  <a:pt x="629209" y="854714"/>
                </a:cubicBezTo>
                <a:cubicBezTo>
                  <a:pt x="439425" y="848064"/>
                  <a:pt x="1668" y="554886"/>
                  <a:pt x="5" y="412453"/>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3819383" y="10210531"/>
            <a:ext cx="3045415" cy="169277"/>
          </a:xfrm>
          <a:prstGeom prst="rect">
            <a:avLst/>
          </a:prstGeom>
          <a:noFill/>
        </p:spPr>
        <p:txBody>
          <a:bodyPr wrap="square" lIns="0" tIns="0" rIns="0" bIns="0" rtlCol="0" anchor="ctr" anchorCtr="0">
            <a:spAutoFit/>
          </a:bodyPr>
          <a:lstStyle/>
          <a:p>
            <a:pPr algn="r"/>
            <a:r>
              <a:rPr lang="fr-FR" sz="1100" dirty="0" smtClean="0">
                <a:solidFill>
                  <a:schemeClr val="tx1">
                    <a:lumMod val="65000"/>
                    <a:lumOff val="35000"/>
                  </a:schemeClr>
                </a:solidFill>
                <a:latin typeface="Criticized" pitchFamily="2" charset="0"/>
                <a:ea typeface="Criticized" pitchFamily="2" charset="0"/>
              </a:rPr>
              <a:t>C</a:t>
            </a:r>
            <a:r>
              <a:rPr lang="fr-FR" sz="1100" b="1" dirty="0" smtClean="0">
                <a:solidFill>
                  <a:schemeClr val="tx1">
                    <a:lumMod val="65000"/>
                    <a:lumOff val="35000"/>
                  </a:schemeClr>
                </a:solidFill>
                <a:latin typeface="Criticized" pitchFamily="2" charset="0"/>
                <a:ea typeface="Criticized" pitchFamily="2" charset="0"/>
              </a:rPr>
              <a:t>I</a:t>
            </a:r>
            <a:r>
              <a:rPr lang="fr-FR" sz="1100" dirty="0" smtClean="0">
                <a:solidFill>
                  <a:schemeClr val="tx1">
                    <a:lumMod val="65000"/>
                    <a:lumOff val="35000"/>
                  </a:schemeClr>
                </a:solidFill>
                <a:latin typeface="Criticized" pitchFamily="2" charset="0"/>
                <a:ea typeface="Criticized" pitchFamily="2" charset="0"/>
              </a:rPr>
              <a:t>E LE ROCHER DES DOMS</a:t>
            </a:r>
            <a:endParaRPr lang="fr-FR" sz="1100" dirty="0">
              <a:solidFill>
                <a:schemeClr val="tx1">
                  <a:lumMod val="65000"/>
                  <a:lumOff val="35000"/>
                </a:schemeClr>
              </a:solidFill>
              <a:latin typeface="Criticized" pitchFamily="2" charset="0"/>
              <a:ea typeface="Criticized" pitchFamily="2" charset="0"/>
            </a:endParaRPr>
          </a:p>
        </p:txBody>
      </p:sp>
      <p:pic>
        <p:nvPicPr>
          <p:cNvPr id="63" name="Image 62"/>
          <p:cNvPicPr>
            <a:picLocks noChangeAspect="1"/>
          </p:cNvPicPr>
          <p:nvPr/>
        </p:nvPicPr>
        <p:blipFill rotWithShape="1">
          <a:blip r:embed="rId6" cstate="print">
            <a:clrChange>
              <a:clrFrom>
                <a:srgbClr val="FFFFFF"/>
              </a:clrFrom>
              <a:clrTo>
                <a:srgbClr val="FFFFFF">
                  <a:alpha val="0"/>
                </a:srgbClr>
              </a:clrTo>
            </a:clrChange>
            <a:biLevel thresh="50000"/>
            <a:extLst>
              <a:ext uri="{28A0092B-C50C-407E-A947-70E740481C1C}">
                <a14:useLocalDpi xmlns:a14="http://schemas.microsoft.com/office/drawing/2010/main" val="0"/>
              </a:ext>
            </a:extLst>
          </a:blip>
          <a:srcRect l="49832" r="336" b="2020"/>
          <a:stretch/>
        </p:blipFill>
        <p:spPr>
          <a:xfrm rot="5400000" flipV="1">
            <a:off x="2080804" y="8747644"/>
            <a:ext cx="452370" cy="848128"/>
          </a:xfrm>
          <a:prstGeom prst="rect">
            <a:avLst/>
          </a:prstGeom>
        </p:spPr>
      </p:pic>
      <p:grpSp>
        <p:nvGrpSpPr>
          <p:cNvPr id="38" name="Groupe 37"/>
          <p:cNvGrpSpPr/>
          <p:nvPr/>
        </p:nvGrpSpPr>
        <p:grpSpPr>
          <a:xfrm>
            <a:off x="1371568" y="2442016"/>
            <a:ext cx="1527515" cy="1314933"/>
            <a:chOff x="876292" y="2788878"/>
            <a:chExt cx="1339555" cy="1153131"/>
          </a:xfrm>
        </p:grpSpPr>
        <p:pic>
          <p:nvPicPr>
            <p:cNvPr id="40" name="Image 39"/>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3770"/>
            <a:stretch/>
          </p:blipFill>
          <p:spPr>
            <a:xfrm rot="13214182">
              <a:off x="876292" y="2788878"/>
              <a:ext cx="744390" cy="793019"/>
            </a:xfrm>
            <a:prstGeom prst="rect">
              <a:avLst/>
            </a:prstGeom>
          </p:spPr>
        </p:pic>
        <p:pic>
          <p:nvPicPr>
            <p:cNvPr id="41" name="Image 40"/>
            <p:cNvPicPr>
              <a:picLocks noChangeAspect="1"/>
            </p:cNvPicPr>
            <p:nvPr/>
          </p:nvPicPr>
          <p:blipFill>
            <a:blip r:embed="rId8" cstate="print">
              <a:clrChange>
                <a:clrFrom>
                  <a:srgbClr val="FFFFFF"/>
                </a:clrFrom>
                <a:clrTo>
                  <a:srgbClr val="FFFFFF">
                    <a:alpha val="0"/>
                  </a:srgbClr>
                </a:clrTo>
              </a:clrChange>
              <a:biLevel thresh="50000"/>
              <a:extLst>
                <a:ext uri="{28A0092B-C50C-407E-A947-70E740481C1C}">
                  <a14:useLocalDpi xmlns:a14="http://schemas.microsoft.com/office/drawing/2010/main" val="0"/>
                </a:ext>
              </a:extLst>
            </a:blip>
            <a:stretch>
              <a:fillRect/>
            </a:stretch>
          </p:blipFill>
          <p:spPr>
            <a:xfrm rot="8038641">
              <a:off x="935423" y="2893178"/>
              <a:ext cx="859240" cy="945802"/>
            </a:xfrm>
            <a:prstGeom prst="rect">
              <a:avLst/>
            </a:prstGeom>
          </p:spPr>
        </p:pic>
        <p:sp>
          <p:nvSpPr>
            <p:cNvPr id="43" name="Rectangle 42"/>
            <p:cNvSpPr/>
            <p:nvPr/>
          </p:nvSpPr>
          <p:spPr>
            <a:xfrm>
              <a:off x="1420001" y="3408491"/>
              <a:ext cx="795846" cy="533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2" name="Rectangle 41"/>
          <p:cNvSpPr/>
          <p:nvPr/>
        </p:nvSpPr>
        <p:spPr>
          <a:xfrm>
            <a:off x="1976977" y="3121003"/>
            <a:ext cx="1651725" cy="29006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p:cNvSpPr/>
          <p:nvPr/>
        </p:nvSpPr>
        <p:spPr>
          <a:xfrm>
            <a:off x="3675760" y="3121003"/>
            <a:ext cx="1651725" cy="29006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p:cNvSpPr/>
          <p:nvPr/>
        </p:nvSpPr>
        <p:spPr>
          <a:xfrm>
            <a:off x="5364293" y="3121003"/>
            <a:ext cx="1651725" cy="29006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a:off x="1976977" y="6061691"/>
            <a:ext cx="1651725" cy="29006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p:cNvSpPr/>
          <p:nvPr/>
        </p:nvSpPr>
        <p:spPr>
          <a:xfrm>
            <a:off x="3679279" y="6061691"/>
            <a:ext cx="1651725" cy="29006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p:cNvSpPr/>
          <p:nvPr/>
        </p:nvSpPr>
        <p:spPr>
          <a:xfrm>
            <a:off x="5369601" y="6061691"/>
            <a:ext cx="1651725" cy="29006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1" name="Image 60"/>
          <p:cNvPicPr>
            <a:picLocks noChangeAspect="1"/>
          </p:cNvPicPr>
          <p:nvPr/>
        </p:nvPicPr>
        <p:blipFill rotWithShape="1">
          <a:blip r:embed="rId9" cstate="print">
            <a:clrChange>
              <a:clrFrom>
                <a:srgbClr val="040404"/>
              </a:clrFrom>
              <a:clrTo>
                <a:srgbClr val="040404">
                  <a:alpha val="0"/>
                </a:srgbClr>
              </a:clrTo>
            </a:clrChange>
            <a:extLst>
              <a:ext uri="{28A0092B-C50C-407E-A947-70E740481C1C}">
                <a14:useLocalDpi xmlns:a14="http://schemas.microsoft.com/office/drawing/2010/main" val="0"/>
              </a:ext>
            </a:extLst>
          </a:blip>
          <a:srcRect l="50954" t="28660" r="27573" b="50283"/>
          <a:stretch/>
        </p:blipFill>
        <p:spPr>
          <a:xfrm>
            <a:off x="5386597" y="8199749"/>
            <a:ext cx="531552" cy="744067"/>
          </a:xfrm>
          <a:prstGeom prst="rect">
            <a:avLst/>
          </a:prstGeom>
        </p:spPr>
      </p:pic>
      <p:pic>
        <p:nvPicPr>
          <p:cNvPr id="37" name="Image 36"/>
          <p:cNvPicPr>
            <a:picLocks noChangeAspect="1"/>
          </p:cNvPicPr>
          <p:nvPr/>
        </p:nvPicPr>
        <p:blipFill rotWithShape="1">
          <a:blip r:embed="rId10" cstate="print">
            <a:clrChange>
              <a:clrFrom>
                <a:srgbClr val="040404"/>
              </a:clrFrom>
              <a:clrTo>
                <a:srgbClr val="040404">
                  <a:alpha val="0"/>
                </a:srgbClr>
              </a:clrTo>
            </a:clrChange>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rcRect l="23263" t="28660" r="54927" b="49758"/>
          <a:stretch/>
        </p:blipFill>
        <p:spPr>
          <a:xfrm>
            <a:off x="3057560" y="8183858"/>
            <a:ext cx="539907" cy="762638"/>
          </a:xfrm>
          <a:prstGeom prst="rect">
            <a:avLst/>
          </a:prstGeom>
        </p:spPr>
      </p:pic>
      <p:pic>
        <p:nvPicPr>
          <p:cNvPr id="8" name="Image 7"/>
          <p:cNvPicPr>
            <a:picLocks noChangeAspect="1"/>
          </p:cNvPicPr>
          <p:nvPr/>
        </p:nvPicPr>
        <p:blipFill rotWithShape="1">
          <a:blip r:embed="rId12" cstate="print">
            <a:clrChange>
              <a:clrFrom>
                <a:srgbClr val="040404"/>
              </a:clrFrom>
              <a:clrTo>
                <a:srgbClr val="040404">
                  <a:alpha val="0"/>
                </a:srgbClr>
              </a:clrTo>
            </a:clrChange>
            <a:extLst>
              <a:ext uri="{28A0092B-C50C-407E-A947-70E740481C1C}">
                <a14:useLocalDpi xmlns:a14="http://schemas.microsoft.com/office/drawing/2010/main" val="0"/>
              </a:ext>
            </a:extLst>
          </a:blip>
          <a:srcRect t="4769" r="8935"/>
          <a:stretch/>
        </p:blipFill>
        <p:spPr>
          <a:xfrm>
            <a:off x="2014120" y="6061691"/>
            <a:ext cx="1495944" cy="2355349"/>
          </a:xfrm>
          <a:prstGeom prst="rect">
            <a:avLst/>
          </a:prstGeom>
        </p:spPr>
      </p:pic>
      <p:pic>
        <p:nvPicPr>
          <p:cNvPr id="36" name="Image 35"/>
          <p:cNvPicPr>
            <a:picLocks noChangeAspect="1"/>
          </p:cNvPicPr>
          <p:nvPr/>
        </p:nvPicPr>
        <p:blipFill rotWithShape="1">
          <a:blip r:embed="rId13" cstate="print">
            <a:extLst>
              <a:ext uri="{28A0092B-C50C-407E-A947-70E740481C1C}">
                <a14:useLocalDpi xmlns:a14="http://schemas.microsoft.com/office/drawing/2010/main" val="0"/>
              </a:ext>
            </a:extLst>
          </a:blip>
          <a:srcRect l="-409" t="11307" r="-1983" b="-4274"/>
          <a:stretch/>
        </p:blipFill>
        <p:spPr>
          <a:xfrm>
            <a:off x="3709419" y="3533917"/>
            <a:ext cx="1594166" cy="2513719"/>
          </a:xfrm>
          <a:prstGeom prst="rect">
            <a:avLst/>
          </a:prstGeom>
        </p:spPr>
      </p:pic>
      <p:pic>
        <p:nvPicPr>
          <p:cNvPr id="34" name="Image 33"/>
          <p:cNvPicPr>
            <a:picLocks noChangeAspect="1"/>
          </p:cNvPicPr>
          <p:nvPr/>
        </p:nvPicPr>
        <p:blipFill rotWithShape="1">
          <a:blip r:embed="rId14" cstate="print">
            <a:clrChange>
              <a:clrFrom>
                <a:srgbClr val="040404"/>
              </a:clrFrom>
              <a:clrTo>
                <a:srgbClr val="040404">
                  <a:alpha val="0"/>
                </a:srgbClr>
              </a:clrTo>
            </a:clrChange>
            <a:extLst>
              <a:ext uri="{28A0092B-C50C-407E-A947-70E740481C1C}">
                <a14:useLocalDpi xmlns:a14="http://schemas.microsoft.com/office/drawing/2010/main" val="0"/>
              </a:ext>
            </a:extLst>
          </a:blip>
          <a:srcRect l="68852" t="8639" r="15736" b="45532"/>
          <a:stretch/>
        </p:blipFill>
        <p:spPr>
          <a:xfrm>
            <a:off x="5600049" y="6189566"/>
            <a:ext cx="1394549" cy="2754248"/>
          </a:xfrm>
          <a:prstGeom prst="rect">
            <a:avLst/>
          </a:prstGeom>
        </p:spPr>
      </p:pic>
      <p:pic>
        <p:nvPicPr>
          <p:cNvPr id="54" name="Image 53"/>
          <p:cNvPicPr>
            <a:picLocks noChangeAspect="1"/>
          </p:cNvPicPr>
          <p:nvPr/>
        </p:nvPicPr>
        <p:blipFill rotWithShape="1">
          <a:blip r:embed="rId15" cstate="print">
            <a:extLst>
              <a:ext uri="{28A0092B-C50C-407E-A947-70E740481C1C}">
                <a14:useLocalDpi xmlns:a14="http://schemas.microsoft.com/office/drawing/2010/main" val="0"/>
              </a:ext>
            </a:extLst>
          </a:blip>
          <a:srcRect l="411" t="28660" r="3698"/>
          <a:stretch/>
        </p:blipFill>
        <p:spPr>
          <a:xfrm>
            <a:off x="1998229" y="4256104"/>
            <a:ext cx="1591292" cy="1689996"/>
          </a:xfrm>
          <a:prstGeom prst="rect">
            <a:avLst/>
          </a:prstGeom>
        </p:spPr>
      </p:pic>
      <p:pic>
        <p:nvPicPr>
          <p:cNvPr id="58" name="Image 57"/>
          <p:cNvPicPr>
            <a:picLocks noChangeAspect="1"/>
          </p:cNvPicPr>
          <p:nvPr/>
        </p:nvPicPr>
        <p:blipFill rotWithShape="1">
          <a:blip r:embed="rId16" cstate="print">
            <a:extLst>
              <a:ext uri="{28A0092B-C50C-407E-A947-70E740481C1C}">
                <a14:useLocalDpi xmlns:a14="http://schemas.microsoft.com/office/drawing/2010/main" val="0"/>
              </a:ext>
            </a:extLst>
          </a:blip>
          <a:srcRect l="314" t="6741" r="24213" b="4413"/>
          <a:stretch/>
        </p:blipFill>
        <p:spPr>
          <a:xfrm>
            <a:off x="3702864" y="6120503"/>
            <a:ext cx="1585481" cy="2810068"/>
          </a:xfrm>
          <a:prstGeom prst="rect">
            <a:avLst/>
          </a:prstGeom>
        </p:spPr>
      </p:pic>
      <p:pic>
        <p:nvPicPr>
          <p:cNvPr id="59" name="Image 58"/>
          <p:cNvPicPr>
            <a:picLocks noChangeAspect="1"/>
          </p:cNvPicPr>
          <p:nvPr/>
        </p:nvPicPr>
        <p:blipFill rotWithShape="1">
          <a:blip r:embed="rId17" cstate="print">
            <a:extLst>
              <a:ext uri="{28A0092B-C50C-407E-A947-70E740481C1C}">
                <a14:useLocalDpi xmlns:a14="http://schemas.microsoft.com/office/drawing/2010/main" val="0"/>
              </a:ext>
            </a:extLst>
          </a:blip>
          <a:srcRect l="13018" t="9965" r="12174"/>
          <a:stretch/>
        </p:blipFill>
        <p:spPr>
          <a:xfrm>
            <a:off x="5464060" y="3217918"/>
            <a:ext cx="1531190" cy="2774647"/>
          </a:xfrm>
          <a:prstGeom prst="rect">
            <a:avLst/>
          </a:prstGeom>
        </p:spPr>
      </p:pic>
      <p:sp>
        <p:nvSpPr>
          <p:cNvPr id="30" name="Rectangle 29"/>
          <p:cNvSpPr/>
          <p:nvPr/>
        </p:nvSpPr>
        <p:spPr>
          <a:xfrm>
            <a:off x="5772856" y="9335891"/>
            <a:ext cx="1242892" cy="215444"/>
          </a:xfrm>
          <a:prstGeom prst="rect">
            <a:avLst/>
          </a:prstGeom>
        </p:spPr>
        <p:txBody>
          <a:bodyPr wrap="square" lIns="0" tIns="0" rIns="0" bIns="0">
            <a:spAutoFit/>
          </a:bodyPr>
          <a:lstStyle/>
          <a:p>
            <a:pPr algn="r"/>
            <a:r>
              <a:rPr lang="fr-FR" sz="1400" b="1" dirty="0" smtClean="0"/>
              <a:t>CONTACTS</a:t>
            </a:r>
            <a:endParaRPr lang="fr-FR" sz="1400" b="1" dirty="0"/>
          </a:p>
        </p:txBody>
      </p:sp>
      <p:sp>
        <p:nvSpPr>
          <p:cNvPr id="31" name="Rectangle 30"/>
          <p:cNvSpPr/>
          <p:nvPr/>
        </p:nvSpPr>
        <p:spPr>
          <a:xfrm>
            <a:off x="1991568" y="9554373"/>
            <a:ext cx="5015951" cy="338554"/>
          </a:xfrm>
          <a:prstGeom prst="rect">
            <a:avLst/>
          </a:prstGeom>
        </p:spPr>
        <p:txBody>
          <a:bodyPr wrap="square" lIns="0" tIns="0" rIns="0" bIns="0">
            <a:spAutoFit/>
          </a:bodyPr>
          <a:lstStyle/>
          <a:p>
            <a:pPr algn="just"/>
            <a:r>
              <a:rPr lang="fr-FR" sz="1100" dirty="0"/>
              <a:t>COMPAGNIE DE THÉÂTRE LE ROCHER DES </a:t>
            </a:r>
            <a:r>
              <a:rPr lang="fr-FR" sz="1100" dirty="0" smtClean="0"/>
              <a:t>DOMS # allée </a:t>
            </a:r>
            <a:r>
              <a:rPr lang="fr-FR" sz="1100" dirty="0"/>
              <a:t>Célestin Freinet 21240 </a:t>
            </a:r>
            <a:r>
              <a:rPr lang="fr-FR" sz="1100" dirty="0" smtClean="0"/>
              <a:t>TALANT Tél 0380582678 # Mail </a:t>
            </a:r>
            <a:r>
              <a:rPr lang="fr-FR" sz="1100" dirty="0" err="1" smtClean="0">
                <a:hlinkClick r:id="rId18"/>
              </a:rPr>
              <a:t>cielerocherdesdoms@orange.fr</a:t>
            </a:r>
            <a:r>
              <a:rPr lang="fr-FR" sz="1100" dirty="0" err="1" smtClean="0"/>
              <a:t>#Blog</a:t>
            </a:r>
            <a:r>
              <a:rPr lang="fr-FR" sz="1100" dirty="0" smtClean="0"/>
              <a:t> </a:t>
            </a:r>
            <a:r>
              <a:rPr lang="fr-FR" sz="1100" dirty="0" smtClean="0">
                <a:hlinkClick r:id="rId19"/>
              </a:rPr>
              <a:t>www.lerocherdesdoms.org</a:t>
            </a:r>
            <a:r>
              <a:rPr lang="fr-FR" sz="1100" dirty="0" smtClean="0"/>
              <a:t> </a:t>
            </a:r>
            <a:endParaRPr lang="fr-FR" sz="1100" dirty="0"/>
          </a:p>
        </p:txBody>
      </p:sp>
      <p:sp>
        <p:nvSpPr>
          <p:cNvPr id="55" name="ZoneTexte 54"/>
          <p:cNvSpPr txBox="1"/>
          <p:nvPr/>
        </p:nvSpPr>
        <p:spPr>
          <a:xfrm>
            <a:off x="1980000" y="360000"/>
            <a:ext cx="5028180" cy="492443"/>
          </a:xfrm>
          <a:prstGeom prst="rect">
            <a:avLst/>
          </a:prstGeom>
          <a:noFill/>
          <a:ln>
            <a:noFill/>
          </a:ln>
        </p:spPr>
        <p:txBody>
          <a:bodyPr wrap="square" lIns="0" tIns="0" rIns="0" bIns="0" rtlCol="0" anchor="ctr" anchorCtr="0">
            <a:prstTxWarp prst="textPlain">
              <a:avLst/>
            </a:prstTxWarp>
            <a:spAutoFit/>
          </a:bodyPr>
          <a:lstStyle/>
          <a:p>
            <a:r>
              <a:rPr lang="fr-FR" sz="2800" spc="300" dirty="0" smtClean="0">
                <a:solidFill>
                  <a:schemeClr val="bg1">
                    <a:lumMod val="85000"/>
                  </a:schemeClr>
                </a:solidFill>
                <a:latin typeface="Criticized" pitchFamily="2" charset="0"/>
                <a:ea typeface="Criticized" pitchFamily="2" charset="0"/>
              </a:rPr>
              <a:t>L’AMANTE ANGLAISE</a:t>
            </a:r>
            <a:endParaRPr lang="fr-FR" sz="2800" spc="300" dirty="0">
              <a:solidFill>
                <a:schemeClr val="bg1">
                  <a:lumMod val="85000"/>
                </a:schemeClr>
              </a:solidFill>
              <a:latin typeface="Criticized" pitchFamily="2" charset="0"/>
              <a:ea typeface="Criticized" pitchFamily="2" charset="0"/>
            </a:endParaRPr>
          </a:p>
        </p:txBody>
      </p:sp>
      <p:sp>
        <p:nvSpPr>
          <p:cNvPr id="56" name="ZoneTexte 55"/>
          <p:cNvSpPr txBox="1"/>
          <p:nvPr/>
        </p:nvSpPr>
        <p:spPr>
          <a:xfrm>
            <a:off x="5123180" y="881018"/>
            <a:ext cx="1885000" cy="215444"/>
          </a:xfrm>
          <a:prstGeom prst="rect">
            <a:avLst/>
          </a:prstGeom>
          <a:noFill/>
        </p:spPr>
        <p:txBody>
          <a:bodyPr wrap="square" lIns="0" tIns="0" rIns="0" bIns="0" rtlCol="0">
            <a:spAutoFit/>
          </a:bodyPr>
          <a:lstStyle/>
          <a:p>
            <a:pPr algn="r"/>
            <a:r>
              <a:rPr lang="fr-FR" sz="1400" dirty="0" smtClean="0">
                <a:solidFill>
                  <a:schemeClr val="bg1">
                    <a:lumMod val="85000"/>
                  </a:schemeClr>
                </a:solidFill>
                <a:latin typeface="Criticized" pitchFamily="2" charset="0"/>
                <a:ea typeface="Criticized" pitchFamily="2" charset="0"/>
              </a:rPr>
              <a:t>Marguerite DURAS</a:t>
            </a:r>
          </a:p>
        </p:txBody>
      </p:sp>
      <p:sp>
        <p:nvSpPr>
          <p:cNvPr id="57" name="Rectangle 56"/>
          <p:cNvSpPr/>
          <p:nvPr/>
        </p:nvSpPr>
        <p:spPr>
          <a:xfrm>
            <a:off x="5123180" y="2224753"/>
            <a:ext cx="1913576" cy="307777"/>
          </a:xfrm>
          <a:prstGeom prst="rect">
            <a:avLst/>
          </a:prstGeom>
        </p:spPr>
        <p:txBody>
          <a:bodyPr wrap="square" lIns="0" tIns="0" rIns="0" bIns="0" anchor="b" anchorCtr="0">
            <a:spAutoFit/>
          </a:bodyPr>
          <a:lstStyle/>
          <a:p>
            <a:pPr algn="r"/>
            <a:r>
              <a:rPr lang="fr-FR" sz="2000" b="1" cap="small" spc="100" dirty="0">
                <a:ea typeface="Criticized" pitchFamily="2" charset="0"/>
              </a:rPr>
              <a:t>Planche </a:t>
            </a:r>
            <a:r>
              <a:rPr lang="fr-FR" sz="2000" b="1" cap="small" spc="100" dirty="0" smtClean="0">
                <a:ea typeface="Criticized" pitchFamily="2" charset="0"/>
              </a:rPr>
              <a:t>contact</a:t>
            </a:r>
            <a:endParaRPr lang="fr-FR" sz="2000" b="1" cap="small" spc="100" dirty="0">
              <a:ea typeface="Criticized" pitchFamily="2" charset="0"/>
            </a:endParaRPr>
          </a:p>
        </p:txBody>
      </p:sp>
    </p:spTree>
    <p:extLst>
      <p:ext uri="{BB962C8B-B14F-4D97-AF65-F5344CB8AC3E}">
        <p14:creationId xmlns:p14="http://schemas.microsoft.com/office/powerpoint/2010/main" val="12580066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JPGQUALITY" val="100"/>
  <p:tag name="BASENAME" val="dossier page"/>
  <p:tag name="SAVETOFOLDER" val="C:\Users\Pierre\Documents\REALISATIONS\GRAPHIQUE\L'amante Anglaise\Dossier doc\"/>
  <p:tag name="IMAGEWIDTH" val="2481"/>
  <p:tag name="IMAGEHEIGHT" val="3508"/>
  <p:tag name="EXPORTRANGE" val="EntirePresentation"/>
  <p:tag name="SIZEBY" val="DPI"/>
  <p:tag name="OUTPUTDPI" val="300"/>
  <p:tag name="EXPORTAS" val="JPG"/>
  <p:tag name="NUMBERFORMAT" val="0"/>
</p:tagLst>
</file>

<file path=ppt/theme/theme1.xml><?xml version="1.0" encoding="utf-8"?>
<a:theme xmlns:a="http://schemas.openxmlformats.org/drawingml/2006/main" name="compo l'amante anglais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 l'amante anglaise</Template>
  <TotalTime>2326</TotalTime>
  <Words>546</Words>
  <Application>Microsoft Office PowerPoint</Application>
  <PresentationFormat>Personnalisé</PresentationFormat>
  <Paragraphs>83</Paragraphs>
  <Slides>6</Slides>
  <Notes>6</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compo l'amante anglaise</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Pierre Yanelli</dc:creator>
  <cp:lastModifiedBy>laurence</cp:lastModifiedBy>
  <cp:revision>185</cp:revision>
  <dcterms:created xsi:type="dcterms:W3CDTF">2012-10-30T10:58:48Z</dcterms:created>
  <dcterms:modified xsi:type="dcterms:W3CDTF">2013-01-10T12:39:00Z</dcterms:modified>
</cp:coreProperties>
</file>